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1"/>
  </p:notesMasterIdLst>
  <p:sldIdLst>
    <p:sldId id="260" r:id="rId2"/>
    <p:sldId id="324" r:id="rId3"/>
    <p:sldId id="325" r:id="rId4"/>
    <p:sldId id="326" r:id="rId5"/>
    <p:sldId id="329" r:id="rId6"/>
    <p:sldId id="328" r:id="rId7"/>
    <p:sldId id="327" r:id="rId8"/>
    <p:sldId id="347" r:id="rId9"/>
    <p:sldId id="330" r:id="rId10"/>
    <p:sldId id="331" r:id="rId11"/>
    <p:sldId id="333" r:id="rId12"/>
    <p:sldId id="348" r:id="rId13"/>
    <p:sldId id="357" r:id="rId14"/>
    <p:sldId id="371" r:id="rId15"/>
    <p:sldId id="372" r:id="rId16"/>
    <p:sldId id="373" r:id="rId17"/>
    <p:sldId id="374" r:id="rId18"/>
    <p:sldId id="358" r:id="rId19"/>
    <p:sldId id="350" r:id="rId20"/>
    <p:sldId id="337" r:id="rId21"/>
    <p:sldId id="352" r:id="rId22"/>
    <p:sldId id="339" r:id="rId23"/>
    <p:sldId id="375" r:id="rId24"/>
    <p:sldId id="376" r:id="rId25"/>
    <p:sldId id="377" r:id="rId26"/>
    <p:sldId id="378" r:id="rId27"/>
    <p:sldId id="355" r:id="rId28"/>
    <p:sldId id="342" r:id="rId29"/>
    <p:sldId id="356" r:id="rId30"/>
  </p:sldIdLst>
  <p:sldSz cx="9144000" cy="6858000" type="screen4x3"/>
  <p:notesSz cx="6858000" cy="9144000"/>
  <p:custDataLst>
    <p:tags r:id="rId3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05C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5" autoAdjust="0"/>
    <p:restoredTop sz="94675" autoAdjust="0"/>
  </p:normalViewPr>
  <p:slideViewPr>
    <p:cSldViewPr>
      <p:cViewPr>
        <p:scale>
          <a:sx n="80" d="100"/>
          <a:sy n="80" d="100"/>
        </p:scale>
        <p:origin x="-1278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21989EE6-4D75-4D31-B3AB-4D1BDE1C49BA}" type="datetimeFigureOut">
              <a:rPr lang="fr-FR"/>
              <a:pPr>
                <a:defRPr/>
              </a:pPr>
              <a:t>27/03/2013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C53D66D2-A761-4AA2-A924-26B72DF9913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582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20" name="Sous-titr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7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06A43-5B01-4D5A-8871-834927BE4F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749CA-30AD-4CFB-A887-E5C17F1D072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6C7E2-01A8-4A57-9F3B-B34DAD12D8F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55898-64C0-4D2F-84CC-850B7CD8397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52992-F58F-45E8-A745-DC3DEB6085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3650E-EABE-4F05-A045-26F038A785F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pic>
        <p:nvPicPr>
          <p:cNvPr id="1026" name="Picture 2" descr="logo_courrier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1"/>
            <a:ext cx="864096" cy="10990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à coins arrondis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3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039B2-064F-4DD5-BCEE-60F3AD7B3D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AE855-AC98-4412-B640-23172D9B132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6" name="Arrondir un rectangle à un seul coin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1981C-BD76-44EF-BE6B-26C55E87A6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6F737-49CB-4729-883A-A98DEBE408D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BF9E0-1BB3-4B45-B220-B8DD488888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à coins arrondis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13" name="Espace réservé du titre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31" name="Espace réservé du texte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" name="Espace réservé du pied de page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A7A399"/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3B5732F8-8114-4EB4-BECD-F386B7B3A7A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82" r:id="rId2"/>
    <p:sldLayoutId id="2147483790" r:id="rId3"/>
    <p:sldLayoutId id="2147483783" r:id="rId4"/>
    <p:sldLayoutId id="2147483784" r:id="rId5"/>
    <p:sldLayoutId id="2147483785" r:id="rId6"/>
    <p:sldLayoutId id="2147483791" r:id="rId7"/>
    <p:sldLayoutId id="2147483786" r:id="rId8"/>
    <p:sldLayoutId id="2147483792" r:id="rId9"/>
    <p:sldLayoutId id="2147483787" r:id="rId10"/>
    <p:sldLayoutId id="214748378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6.gif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40.png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67744" y="2924944"/>
            <a:ext cx="4826025" cy="692026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Prises de vue sur aérostat captif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202" y="4741114"/>
            <a:ext cx="1030758" cy="1030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 Box 36"/>
          <p:cNvSpPr txBox="1">
            <a:spLocks noChangeArrowheads="1"/>
          </p:cNvSpPr>
          <p:nvPr/>
        </p:nvSpPr>
        <p:spPr bwMode="auto">
          <a:xfrm>
            <a:off x="4355976" y="4956558"/>
            <a:ext cx="144016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fr-FR" sz="1000" dirty="0" smtClean="0">
                <a:latin typeface="Arial" charset="0"/>
              </a:rPr>
              <a:t>L. BRASSART  </a:t>
            </a:r>
          </a:p>
          <a:p>
            <a:pPr>
              <a:spcBef>
                <a:spcPts val="0"/>
              </a:spcBef>
            </a:pPr>
            <a:r>
              <a:rPr lang="fr-FR" sz="1000" dirty="0" smtClean="0">
                <a:latin typeface="Arial" charset="0"/>
              </a:rPr>
              <a:t>M. DA FONSECA</a:t>
            </a:r>
          </a:p>
          <a:p>
            <a:pPr>
              <a:spcBef>
                <a:spcPts val="0"/>
              </a:spcBef>
            </a:pPr>
            <a:r>
              <a:rPr lang="fr-FR" sz="1000" dirty="0" smtClean="0">
                <a:latin typeface="Arial" charset="0"/>
              </a:rPr>
              <a:t>E. GARCERAN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0" y="285750"/>
            <a:ext cx="3500438" cy="908050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L’origine</a:t>
            </a:r>
          </a:p>
        </p:txBody>
      </p:sp>
      <p:sp>
        <p:nvSpPr>
          <p:cNvPr id="7176" name="Text Box 15"/>
          <p:cNvSpPr txBox="1">
            <a:spLocks noChangeArrowheads="1"/>
          </p:cNvSpPr>
          <p:nvPr/>
        </p:nvSpPr>
        <p:spPr bwMode="auto">
          <a:xfrm>
            <a:off x="1115616" y="1412776"/>
            <a:ext cx="741682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Projet des lycées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Jean Perrin/ Louis Jacques </a:t>
            </a:r>
            <a:r>
              <a:rPr lang="fr-FR" sz="2000" b="1" dirty="0" err="1">
                <a:solidFill>
                  <a:schemeClr val="folHlink"/>
                </a:solidFill>
                <a:latin typeface="Arial" charset="0"/>
              </a:rPr>
              <a:t>G</a:t>
            </a:r>
            <a:r>
              <a:rPr lang="fr-FR" sz="2000" b="1" dirty="0" err="1" smtClean="0">
                <a:solidFill>
                  <a:schemeClr val="folHlink"/>
                </a:solidFill>
                <a:latin typeface="Arial" charset="0"/>
              </a:rPr>
              <a:t>oussier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 :</a:t>
            </a:r>
          </a:p>
          <a:p>
            <a:pPr algn="ctr">
              <a:spcBef>
                <a:spcPct val="50000"/>
              </a:spcBef>
            </a:pP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 Conception et réalisation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d'une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montgolfière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captive </a:t>
            </a:r>
          </a:p>
        </p:txBody>
      </p:sp>
      <p:pic>
        <p:nvPicPr>
          <p:cNvPr id="6146" name="Picture 2" descr="E:\Laurent\S sciences de l'ingénieur\PROJETS\seminaire 26 mars\Photo-Mongolfiere\GEDC044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7"/>
          <a:stretch/>
        </p:blipFill>
        <p:spPr bwMode="auto">
          <a:xfrm>
            <a:off x="2376533" y="2996952"/>
            <a:ext cx="3131571" cy="2952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69354"/>
            <a:ext cx="2448272" cy="1438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89443" y="2924944"/>
            <a:ext cx="27991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folHlink"/>
                </a:solidFill>
                <a:latin typeface="Arial" charset="0"/>
              </a:rPr>
              <a:t>En 2011/2012</a:t>
            </a:r>
            <a:endParaRPr lang="fr-FR" sz="14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38123" y="3276050"/>
            <a:ext cx="2799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b="1" dirty="0" smtClean="0">
                <a:solidFill>
                  <a:schemeClr val="folHlink"/>
                </a:solidFill>
                <a:latin typeface="Arial" charset="0"/>
              </a:rPr>
              <a:t>STI2D : dessin et design de la montgolfière</a:t>
            </a:r>
          </a:p>
        </p:txBody>
      </p:sp>
      <p:sp>
        <p:nvSpPr>
          <p:cNvPr id="8" name="Rectangle 7"/>
          <p:cNvSpPr/>
          <p:nvPr/>
        </p:nvSpPr>
        <p:spPr>
          <a:xfrm>
            <a:off x="5724128" y="3807076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b="1" dirty="0" smtClean="0">
                <a:solidFill>
                  <a:schemeClr val="folHlink"/>
                </a:solidFill>
                <a:latin typeface="Arial" charset="0"/>
              </a:rPr>
              <a:t>Section matériaux souples  : réalisation de l’enveloppe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8429" y="4437112"/>
            <a:ext cx="27991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chemeClr val="folHlink"/>
                </a:solidFill>
                <a:latin typeface="Arial" charset="0"/>
              </a:rPr>
              <a:t>En 2012/2013</a:t>
            </a:r>
            <a:endParaRPr lang="fr-FR" sz="14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17638" y="4744889"/>
            <a:ext cx="27991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b="1" dirty="0" smtClean="0">
                <a:solidFill>
                  <a:schemeClr val="folHlink"/>
                </a:solidFill>
                <a:latin typeface="Arial" charset="0"/>
              </a:rPr>
              <a:t>STI2D : adaptation de la nacelle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1148" y="5272033"/>
            <a:ext cx="27991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400" b="1" dirty="0" smtClean="0">
                <a:solidFill>
                  <a:schemeClr val="folHlink"/>
                </a:solidFill>
                <a:latin typeface="Arial" charset="0"/>
              </a:rPr>
              <a:t>S SI : ….</a:t>
            </a:r>
          </a:p>
        </p:txBody>
      </p:sp>
    </p:spTree>
    <p:extLst>
      <p:ext uri="{BB962C8B-B14F-4D97-AF65-F5344CB8AC3E}">
        <p14:creationId xmlns:p14="http://schemas.microsoft.com/office/powerpoint/2010/main" val="4194966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0" y="285750"/>
            <a:ext cx="3500438" cy="908050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L’origine</a:t>
            </a:r>
          </a:p>
        </p:txBody>
      </p:sp>
      <p:sp>
        <p:nvSpPr>
          <p:cNvPr id="7176" name="Text Box 15"/>
          <p:cNvSpPr txBox="1">
            <a:spLocks noChangeArrowheads="1"/>
          </p:cNvSpPr>
          <p:nvPr/>
        </p:nvSpPr>
        <p:spPr bwMode="auto">
          <a:xfrm>
            <a:off x="899592" y="1683385"/>
            <a:ext cx="741682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U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tilisation de la montgolfière :</a:t>
            </a:r>
          </a:p>
          <a:p>
            <a:pPr>
              <a:spcBef>
                <a:spcPct val="50000"/>
              </a:spcBef>
            </a:pP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c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artographie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thermique de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bâtiments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à destination des petites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et moyennes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collectivités.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956" y="2996952"/>
            <a:ext cx="6718095" cy="23848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6123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00" y="285750"/>
            <a:ext cx="3500438" cy="908050"/>
          </a:xfrm>
        </p:spPr>
        <p:txBody>
          <a:bodyPr/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Le besoin</a:t>
            </a:r>
          </a:p>
        </p:txBody>
      </p:sp>
      <p:sp>
        <p:nvSpPr>
          <p:cNvPr id="7176" name="Text Box 15"/>
          <p:cNvSpPr txBox="1">
            <a:spLocks noChangeArrowheads="1"/>
          </p:cNvSpPr>
          <p:nvPr/>
        </p:nvSpPr>
        <p:spPr bwMode="auto">
          <a:xfrm>
            <a:off x="1401417" y="3933056"/>
            <a:ext cx="62646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La caméra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vidéo embarquée n'est pas stable. Elle est "ballottée" au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gré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des mouvements de la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nacelle, ce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qui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perturbe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la prise de vue.</a:t>
            </a:r>
          </a:p>
        </p:txBody>
      </p:sp>
      <p:sp>
        <p:nvSpPr>
          <p:cNvPr id="2" name="Rectangle 1"/>
          <p:cNvSpPr/>
          <p:nvPr/>
        </p:nvSpPr>
        <p:spPr>
          <a:xfrm>
            <a:off x="2987824" y="5229200"/>
            <a:ext cx="55983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Réalisation d'un dispositif de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stabilisation.</a:t>
            </a:r>
            <a:endParaRPr lang="fr-FR" sz="20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6" name="Flèche droite à entaille 5"/>
          <p:cNvSpPr>
            <a:spLocks noChangeArrowheads="1"/>
          </p:cNvSpPr>
          <p:nvPr/>
        </p:nvSpPr>
        <p:spPr bwMode="auto">
          <a:xfrm>
            <a:off x="755576" y="5229200"/>
            <a:ext cx="2143125" cy="428625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225" y="1412776"/>
            <a:ext cx="2456207" cy="1994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601" y="1412776"/>
            <a:ext cx="2610543" cy="201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66" y="1457514"/>
            <a:ext cx="2373266" cy="1950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1156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/>
      <p:bldP spid="2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620688"/>
            <a:ext cx="6264695" cy="57311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Dispositifs de stabilisation</a:t>
            </a:r>
          </a:p>
        </p:txBody>
      </p:sp>
      <p:sp>
        <p:nvSpPr>
          <p:cNvPr id="7176" name="Text Box 15"/>
          <p:cNvSpPr txBox="1">
            <a:spLocks noChangeArrowheads="1"/>
          </p:cNvSpPr>
          <p:nvPr/>
        </p:nvSpPr>
        <p:spPr bwMode="auto">
          <a:xfrm>
            <a:off x="908720" y="2924944"/>
            <a:ext cx="28083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 dirty="0">
                <a:solidFill>
                  <a:schemeClr val="folHlink"/>
                </a:solidFill>
                <a:latin typeface="Arial" charset="0"/>
              </a:rPr>
              <a:t>Stabilisation </a:t>
            </a:r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« passive »</a:t>
            </a:r>
            <a:endParaRPr lang="fr-FR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40031" y="4138047"/>
            <a:ext cx="27991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Augmentation de la "résistance"  aux  mouvements  de la nacelle.</a:t>
            </a:r>
          </a:p>
        </p:txBody>
      </p:sp>
      <p:sp>
        <p:nvSpPr>
          <p:cNvPr id="6" name="Flèche droite à entaille 5"/>
          <p:cNvSpPr>
            <a:spLocks noChangeArrowheads="1"/>
          </p:cNvSpPr>
          <p:nvPr/>
        </p:nvSpPr>
        <p:spPr bwMode="auto">
          <a:xfrm rot="2722997">
            <a:off x="4397439" y="1872473"/>
            <a:ext cx="1398664" cy="39785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5004048" y="2924943"/>
            <a:ext cx="273630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 dirty="0">
                <a:solidFill>
                  <a:schemeClr val="folHlink"/>
                </a:solidFill>
                <a:latin typeface="Arial" charset="0"/>
              </a:rPr>
              <a:t>Stabilisation </a:t>
            </a:r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« active »</a:t>
            </a:r>
            <a:endParaRPr lang="fr-FR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1" name="Flèche droite à entaille 10"/>
          <p:cNvSpPr>
            <a:spLocks noChangeArrowheads="1"/>
          </p:cNvSpPr>
          <p:nvPr/>
        </p:nvSpPr>
        <p:spPr bwMode="auto">
          <a:xfrm rot="8100000">
            <a:off x="3116583" y="1874826"/>
            <a:ext cx="1398664" cy="39785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20072" y="3999547"/>
            <a:ext cx="29523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Compensation des mouvements de la nacelle par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détection 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et correction des écarts angulaires.</a:t>
            </a:r>
          </a:p>
        </p:txBody>
      </p:sp>
      <p:sp>
        <p:nvSpPr>
          <p:cNvPr id="3" name="Organigramme : Processus 2"/>
          <p:cNvSpPr/>
          <p:nvPr/>
        </p:nvSpPr>
        <p:spPr>
          <a:xfrm>
            <a:off x="4427984" y="2996952"/>
            <a:ext cx="72008" cy="2664296"/>
          </a:xfrm>
          <a:prstGeom prst="flowChartProcess">
            <a:avLst/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/>
            <a:endParaRPr lang="fr-FR">
              <a:solidFill>
                <a:srgbClr val="FFFFFF"/>
              </a:solidFill>
              <a:latin typeface="Verdana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58331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6" grpId="0"/>
      <p:bldP spid="2" grpId="0"/>
      <p:bldP spid="6" grpId="0" animBg="1"/>
      <p:bldP spid="10" grpId="0"/>
      <p:bldP spid="11" grpId="0" animBg="1"/>
      <p:bldP spid="1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19672" y="548680"/>
            <a:ext cx="6264695" cy="90805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Projet </a:t>
            </a:r>
            <a:r>
              <a:rPr lang="fr-FR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pluridisplinaire</a:t>
            </a:r>
            <a:endParaRPr lang="fr-FR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14398" y="2747696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1 groupe «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 Stabilisation  passive 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» : 4 élèves 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14398" y="3255366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1 groupe «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 Stabilisation  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active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 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» : 4 élèves 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91580" y="1886691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S-SI : projet pluridisciplinaire 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« stabilisation »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(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s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ciences 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de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l’ingénieur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 /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fr-FR" sz="1800" b="1" dirty="0" smtClean="0">
                <a:solidFill>
                  <a:srgbClr val="B26B02"/>
                </a:solidFill>
                <a:latin typeface="Arial" charset="0"/>
              </a:rPr>
              <a:t>physique-chimie ) 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constitué de deux sous projets :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5" name="Flèche droite à entaille 14"/>
          <p:cNvSpPr>
            <a:spLocks noChangeArrowheads="1"/>
          </p:cNvSpPr>
          <p:nvPr/>
        </p:nvSpPr>
        <p:spPr bwMode="auto">
          <a:xfrm>
            <a:off x="791580" y="4105603"/>
            <a:ext cx="7531744" cy="25950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16" name="Rectangle à coins arrondis 15"/>
          <p:cNvSpPr/>
          <p:nvPr/>
        </p:nvSpPr>
        <p:spPr>
          <a:xfrm>
            <a:off x="1043608" y="4077073"/>
            <a:ext cx="864096" cy="289441"/>
          </a:xfrm>
          <a:prstGeom prst="roundRect">
            <a:avLst/>
          </a:prstGeom>
          <a:solidFill>
            <a:schemeClr val="lt1">
              <a:alpha val="60000"/>
            </a:schemeClr>
          </a:solidFill>
          <a:ln w="12700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toussaint</a:t>
            </a:r>
            <a:endParaRPr lang="fr-FR" sz="11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17" name="Rectangle à coins arrondis 16"/>
          <p:cNvSpPr/>
          <p:nvPr/>
        </p:nvSpPr>
        <p:spPr>
          <a:xfrm>
            <a:off x="2809326" y="4077073"/>
            <a:ext cx="648072" cy="289441"/>
          </a:xfrm>
          <a:prstGeom prst="roundRect">
            <a:avLst/>
          </a:prstGeom>
          <a:solidFill>
            <a:schemeClr val="lt1">
              <a:alpha val="60000"/>
            </a:schemeClr>
          </a:solidFill>
          <a:ln w="12700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noël</a:t>
            </a:r>
            <a:endParaRPr lang="fr-FR" sz="11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5076056" y="4077072"/>
            <a:ext cx="648072" cy="289441"/>
          </a:xfrm>
          <a:prstGeom prst="roundRect">
            <a:avLst/>
          </a:prstGeom>
          <a:solidFill>
            <a:schemeClr val="lt1">
              <a:alpha val="60000"/>
            </a:schemeClr>
          </a:solidFill>
          <a:ln w="12700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hiver</a:t>
            </a:r>
            <a:endParaRPr lang="fr-FR" sz="11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7092280" y="4077072"/>
            <a:ext cx="936104" cy="289441"/>
          </a:xfrm>
          <a:prstGeom prst="roundRect">
            <a:avLst/>
          </a:prstGeom>
          <a:solidFill>
            <a:schemeClr val="lt1">
              <a:alpha val="60000"/>
            </a:schemeClr>
          </a:solidFill>
          <a:ln w="12700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printemps</a:t>
            </a:r>
            <a:endParaRPr lang="fr-FR" sz="11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2786" y="4337986"/>
            <a:ext cx="1353256" cy="515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4h hebdomadaire</a:t>
            </a:r>
          </a:p>
          <a:p>
            <a:pPr algn="ctr">
              <a:spcBef>
                <a:spcPct val="50000"/>
              </a:spcBef>
            </a:pP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5 semaines</a:t>
            </a:r>
            <a:endParaRPr lang="fr-FR" sz="11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362760" y="4365104"/>
            <a:ext cx="1353256" cy="515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4h hebdomadaire</a:t>
            </a:r>
          </a:p>
          <a:p>
            <a:pPr algn="ctr">
              <a:spcBef>
                <a:spcPct val="50000"/>
              </a:spcBef>
            </a:pP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7 semaines</a:t>
            </a:r>
            <a:endParaRPr lang="fr-FR" sz="11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523000" y="4365104"/>
            <a:ext cx="1353256" cy="5155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4h hebdomadaire</a:t>
            </a:r>
          </a:p>
          <a:p>
            <a:pPr algn="ctr">
              <a:spcBef>
                <a:spcPct val="50000"/>
              </a:spcBef>
            </a:pP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6 semaines</a:t>
            </a:r>
            <a:endParaRPr lang="fr-FR" sz="11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2" name="Pentagone 21"/>
          <p:cNvSpPr>
            <a:spLocks noChangeArrowheads="1"/>
          </p:cNvSpPr>
          <p:nvPr/>
        </p:nvSpPr>
        <p:spPr bwMode="auto">
          <a:xfrm rot="16200000">
            <a:off x="4314047" y="4511217"/>
            <a:ext cx="675191" cy="14057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24" name="Pentagone 23"/>
          <p:cNvSpPr>
            <a:spLocks noChangeArrowheads="1"/>
          </p:cNvSpPr>
          <p:nvPr/>
        </p:nvSpPr>
        <p:spPr bwMode="auto">
          <a:xfrm rot="16200000">
            <a:off x="6493440" y="4637862"/>
            <a:ext cx="972716" cy="140579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184573" y="5040622"/>
            <a:ext cx="16754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 smtClean="0">
                <a:solidFill>
                  <a:schemeClr val="folHlink"/>
                </a:solidFill>
                <a:latin typeface="Arial" charset="0"/>
              </a:rPr>
              <a:t>Revue de projet 1</a:t>
            </a:r>
            <a:endParaRPr lang="fr-FR" sz="14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5" name="Rogner un rectangle avec un coin diagonal 4"/>
          <p:cNvSpPr/>
          <p:nvPr/>
        </p:nvSpPr>
        <p:spPr>
          <a:xfrm>
            <a:off x="3147223" y="5053947"/>
            <a:ext cx="1675459" cy="294452"/>
          </a:xfrm>
          <a:prstGeom prst="snip2Diag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5583357" y="5637244"/>
            <a:ext cx="16754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 smtClean="0">
                <a:solidFill>
                  <a:schemeClr val="folHlink"/>
                </a:solidFill>
                <a:latin typeface="Arial" charset="0"/>
              </a:rPr>
              <a:t>Revue de projet 2</a:t>
            </a:r>
            <a:endParaRPr lang="fr-FR" sz="14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8" name="Rogner un rectangle avec un coin diagonal 27"/>
          <p:cNvSpPr/>
          <p:nvPr/>
        </p:nvSpPr>
        <p:spPr>
          <a:xfrm>
            <a:off x="5432825" y="5301208"/>
            <a:ext cx="1822720" cy="646217"/>
          </a:xfrm>
          <a:prstGeom prst="snip2DiagRect">
            <a:avLst/>
          </a:prstGeom>
          <a:solidFill>
            <a:schemeClr val="accent1">
              <a:alpha val="3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5583357" y="5290810"/>
            <a:ext cx="14189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400" b="1" dirty="0" smtClean="0">
                <a:solidFill>
                  <a:schemeClr val="folHlink"/>
                </a:solidFill>
                <a:latin typeface="Arial" charset="0"/>
              </a:rPr>
              <a:t>Olympiades SI</a:t>
            </a:r>
            <a:endParaRPr lang="fr-FR" sz="14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23528" y="3843993"/>
            <a:ext cx="89087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2012/2013</a:t>
            </a:r>
            <a:endParaRPr lang="fr-FR" sz="1100" b="1" dirty="0">
              <a:solidFill>
                <a:schemeClr val="folHlin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315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4" grpId="0"/>
      <p:bldP spid="20" grpId="0"/>
      <p:bldP spid="21" grpId="0"/>
      <p:bldP spid="22" grpId="0" animBg="1"/>
      <p:bldP spid="24" grpId="0" animBg="1"/>
      <p:bldP spid="25" grpId="0"/>
      <p:bldP spid="5" grpId="0" animBg="1"/>
      <p:bldP spid="27" grpId="0"/>
      <p:bldP spid="28" grpId="0" animBg="1"/>
      <p:bldP spid="29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548680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sp>
        <p:nvSpPr>
          <p:cNvPr id="2" name="Rectangle 1"/>
          <p:cNvSpPr/>
          <p:nvPr/>
        </p:nvSpPr>
        <p:spPr>
          <a:xfrm>
            <a:off x="770329" y="5443805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Augmentation de la "résistance"  aux  mouvements  de la nacelle.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29" y="2060848"/>
            <a:ext cx="2121587" cy="2828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kenyon1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275856" y="1494359"/>
            <a:ext cx="5129065" cy="3846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4013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548680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sp>
        <p:nvSpPr>
          <p:cNvPr id="2" name="Rectangle 1"/>
          <p:cNvSpPr/>
          <p:nvPr/>
        </p:nvSpPr>
        <p:spPr>
          <a:xfrm>
            <a:off x="786354" y="1484784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Augmentation de la "résistance"  aux  mouvements  de la nacelle.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54077" y="1927137"/>
            <a:ext cx="44496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Augmentation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de l’action de rappel.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662064" y="5301208"/>
            <a:ext cx="5937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Incompatibilité avec les capacités de la montgolfière</a:t>
            </a:r>
          </a:p>
          <a:p>
            <a:pPr algn="ctr"/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(masse embarquée, encombrement)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7" name="Flèche à angle droit 16"/>
          <p:cNvSpPr/>
          <p:nvPr/>
        </p:nvSpPr>
        <p:spPr>
          <a:xfrm rot="5400000">
            <a:off x="983949" y="1794154"/>
            <a:ext cx="332750" cy="513058"/>
          </a:xfrm>
          <a:prstGeom prst="bentUpArrow">
            <a:avLst>
              <a:gd name="adj1" fmla="val 20078"/>
              <a:gd name="adj2" fmla="val 25000"/>
              <a:gd name="adj3" fmla="val 274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080" y="3147597"/>
            <a:ext cx="2407888" cy="1605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2339752" y="4804511"/>
            <a:ext cx="171635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Stabilisateur d’arc</a:t>
            </a:r>
            <a:endParaRPr lang="fr-FR" sz="1100" b="1" dirty="0">
              <a:solidFill>
                <a:schemeClr val="folHlink"/>
              </a:solidFill>
              <a:latin typeface="Arial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50683"/>
            <a:ext cx="2366051" cy="28167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6337010" y="4753197"/>
            <a:ext cx="99627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="1" dirty="0" err="1" smtClean="0">
                <a:solidFill>
                  <a:schemeClr val="folHlink"/>
                </a:solidFill>
                <a:latin typeface="Arial" charset="0"/>
              </a:rPr>
              <a:t>Steadycam</a:t>
            </a:r>
            <a:endParaRPr lang="fr-FR" sz="11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91679" y="2296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Augmentation 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de la masse  et/ou distance des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contrepoids.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6" name="Flèche à angle droit 15"/>
          <p:cNvSpPr/>
          <p:nvPr/>
        </p:nvSpPr>
        <p:spPr>
          <a:xfrm rot="5400000">
            <a:off x="1239160" y="2330734"/>
            <a:ext cx="332750" cy="513058"/>
          </a:xfrm>
          <a:prstGeom prst="bentUpArrow">
            <a:avLst>
              <a:gd name="adj1" fmla="val 20078"/>
              <a:gd name="adj2" fmla="val 25000"/>
              <a:gd name="adj3" fmla="val 274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Éclair 4"/>
          <p:cNvSpPr/>
          <p:nvPr/>
        </p:nvSpPr>
        <p:spPr>
          <a:xfrm>
            <a:off x="608970" y="4957572"/>
            <a:ext cx="1082709" cy="919700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79424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5" grpId="0"/>
      <p:bldP spid="17" grpId="0" animBg="1"/>
      <p:bldP spid="21" grpId="0"/>
      <p:bldP spid="14" grpId="0"/>
      <p:bldP spid="3" grpId="0"/>
      <p:bldP spid="16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374421" y="548680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sp>
        <p:nvSpPr>
          <p:cNvPr id="2" name="Rectangle 1"/>
          <p:cNvSpPr/>
          <p:nvPr/>
        </p:nvSpPr>
        <p:spPr>
          <a:xfrm>
            <a:off x="443461" y="1414195"/>
            <a:ext cx="49561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Comment augmenter l’action de rappel sans trop augmenter les masses ou les distances ?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68451" y="2533115"/>
            <a:ext cx="478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Utilisation de l’effet gyroscopique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7" name="Flèche à angle droit 16"/>
          <p:cNvSpPr/>
          <p:nvPr/>
        </p:nvSpPr>
        <p:spPr>
          <a:xfrm rot="5400000">
            <a:off x="745547" y="2432037"/>
            <a:ext cx="332750" cy="513058"/>
          </a:xfrm>
          <a:prstGeom prst="bentUpArrow">
            <a:avLst>
              <a:gd name="adj1" fmla="val 20078"/>
              <a:gd name="adj2" fmla="val 25000"/>
              <a:gd name="adj3" fmla="val 274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" r="50291"/>
          <a:stretch/>
        </p:blipFill>
        <p:spPr bwMode="auto">
          <a:xfrm>
            <a:off x="3764496" y="3593772"/>
            <a:ext cx="2006019" cy="2210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96"/>
          <a:stretch/>
        </p:blipFill>
        <p:spPr bwMode="auto">
          <a:xfrm>
            <a:off x="655393" y="3211599"/>
            <a:ext cx="2505008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Flèche droite rayée 13"/>
          <p:cNvSpPr/>
          <p:nvPr/>
        </p:nvSpPr>
        <p:spPr>
          <a:xfrm rot="21403528">
            <a:off x="2206566" y="4748445"/>
            <a:ext cx="1701949" cy="427859"/>
          </a:xfrm>
          <a:prstGeom prst="stripedRightArrow">
            <a:avLst>
              <a:gd name="adj1" fmla="val 54752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344" y="3058957"/>
            <a:ext cx="1841344" cy="2744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 rot="19092873">
            <a:off x="6027008" y="4066298"/>
            <a:ext cx="229294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9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folHlink"/>
                </a:solidFill>
                <a:latin typeface="Arial" charset="0"/>
              </a:rPr>
              <a:t>Brevet Kenyon 1951</a:t>
            </a:r>
            <a:endParaRPr lang="fr-FR" sz="1400" b="1" dirty="0">
              <a:solidFill>
                <a:schemeClr val="folHlink"/>
              </a:solidFill>
              <a:latin typeface="Arial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121" y="1726354"/>
            <a:ext cx="2512739" cy="11203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93777"/>
            <a:ext cx="1188854" cy="15611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390253" y="1295467"/>
            <a:ext cx="202168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Monorail stabilisation gyroscopique</a:t>
            </a:r>
            <a:endParaRPr lang="fr-FR" sz="1100" b="1" dirty="0">
              <a:solidFill>
                <a:schemeClr val="folHlin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0465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7" grpId="0" animBg="1"/>
      <p:bldP spid="14" grpId="0" animBg="1"/>
      <p:bldP spid="16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548680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sp>
        <p:nvSpPr>
          <p:cNvPr id="2" name="Rectangle 1"/>
          <p:cNvSpPr/>
          <p:nvPr/>
        </p:nvSpPr>
        <p:spPr>
          <a:xfrm>
            <a:off x="611560" y="1424135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u="sng" dirty="0" smtClean="0">
                <a:solidFill>
                  <a:schemeClr val="folHlink"/>
                </a:solidFill>
                <a:latin typeface="Arial" charset="0"/>
              </a:rPr>
              <a:t>Résultats attendus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: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47664" y="2132856"/>
            <a:ext cx="3147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p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ropositions </a:t>
            </a: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de 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solutions  ; </a:t>
            </a:r>
            <a:endParaRPr lang="fr-FR" sz="16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47664" y="2492896"/>
            <a:ext cx="5256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estimation </a:t>
            </a: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de la qualité de la 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stabilisation.</a:t>
            </a:r>
            <a:endParaRPr lang="fr-FR" sz="16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47664" y="1772816"/>
            <a:ext cx="5596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étude de faisabilité  =&gt; adaptation à la montgolfière ;</a:t>
            </a:r>
            <a:endParaRPr lang="fr-FR" sz="16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177894" y="3741132"/>
            <a:ext cx="1902866" cy="175955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3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B05C05">
                <a:alpha val="3607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5154640" y="3573016"/>
            <a:ext cx="33056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Expérimenter pour appréhender le phénomène gyroscopique</a:t>
            </a:r>
            <a:endParaRPr lang="fr-FR" sz="16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64800" y="5172323"/>
            <a:ext cx="363964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Modéliser/simuler le comportement </a:t>
            </a:r>
            <a:endParaRPr lang="fr-FR" sz="16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03721" y="3741132"/>
            <a:ext cx="19527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Analyser le brevet</a:t>
            </a:r>
            <a:endParaRPr lang="fr-FR" sz="16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4052" y="5013176"/>
            <a:ext cx="26938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Communiquer des propositions de solutions</a:t>
            </a:r>
            <a:endParaRPr lang="fr-FR" sz="16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313214" y="4307904"/>
            <a:ext cx="162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Stabilisation </a:t>
            </a:r>
          </a:p>
          <a:p>
            <a:pPr algn="ctr"/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passive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3" name="Flèche en arc 12"/>
          <p:cNvSpPr/>
          <p:nvPr/>
        </p:nvSpPr>
        <p:spPr>
          <a:xfrm rot="7988344">
            <a:off x="3009004" y="3462204"/>
            <a:ext cx="2281685" cy="2279205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4935318"/>
              <a:gd name="adj5" fmla="val 125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3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B05C05">
                <a:alpha val="3607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539552" y="3059668"/>
            <a:ext cx="3504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u="sng" dirty="0" smtClean="0">
                <a:solidFill>
                  <a:schemeClr val="folHlink"/>
                </a:solidFill>
                <a:latin typeface="Arial" charset="0"/>
              </a:rPr>
              <a:t>Déroulement</a:t>
            </a:r>
            <a:endParaRPr lang="fr-FR" sz="1800" b="1" u="sng" dirty="0">
              <a:solidFill>
                <a:schemeClr val="folHlin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7077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5" grpId="0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053" y="2276872"/>
            <a:ext cx="2300609" cy="3414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380302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204864"/>
            <a:ext cx="2391588" cy="3721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866" y="2804710"/>
            <a:ext cx="2494852" cy="2978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Groupe 17"/>
          <p:cNvGrpSpPr/>
          <p:nvPr/>
        </p:nvGrpSpPr>
        <p:grpSpPr>
          <a:xfrm>
            <a:off x="2235659" y="1033333"/>
            <a:ext cx="4472933" cy="1140842"/>
            <a:chOff x="-258740" y="2478893"/>
            <a:chExt cx="8945870" cy="2281685"/>
          </a:xfrm>
        </p:grpSpPr>
        <p:sp>
          <p:nvSpPr>
            <p:cNvPr id="19" name="Ellipse 18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237322" y="2590945"/>
              <a:ext cx="3305636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Expérimenter pour appréhender le phénomène gyroscopique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047482" y="4190252"/>
              <a:ext cx="363964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Modéliser/simuler le comportement 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6734" y="4031106"/>
              <a:ext cx="2693841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Communiquer des propositions de solutions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passive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4" name="Flèche en arc 23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-258740" y="2560167"/>
              <a:ext cx="4344784" cy="7386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Analyser le brevet</a:t>
              </a:r>
              <a:endParaRPr lang="fr-FR" sz="1800" b="1" dirty="0">
                <a:solidFill>
                  <a:schemeClr val="folHlink"/>
                </a:solidFill>
                <a:latin typeface="Arial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624561" y="3345014"/>
            <a:ext cx="2304256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« </a:t>
            </a:r>
            <a:r>
              <a:rPr lang="fr-FR" sz="1800" b="1" dirty="0" err="1" smtClean="0">
                <a:solidFill>
                  <a:schemeClr val="folHlink"/>
                </a:solidFill>
                <a:latin typeface="Arial" charset="0"/>
              </a:rPr>
              <a:t>Stabilizer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 for </a:t>
            </a:r>
            <a:r>
              <a:rPr lang="fr-FR" sz="1800" b="1" dirty="0" err="1" smtClean="0">
                <a:solidFill>
                  <a:schemeClr val="folHlink"/>
                </a:solidFill>
                <a:latin typeface="Arial" charset="0"/>
              </a:rPr>
              <a:t>sighting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fr-FR" sz="1800" b="1" dirty="0" err="1" smtClean="0">
                <a:solidFill>
                  <a:schemeClr val="folHlink"/>
                </a:solidFill>
                <a:latin typeface="Arial" charset="0"/>
              </a:rPr>
              <a:t>devices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 »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67139" y="4213179"/>
            <a:ext cx="1713931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Brevet déposé en 1957</a:t>
            </a:r>
          </a:p>
          <a:p>
            <a:pPr algn="ctr"/>
            <a:r>
              <a:rPr lang="fr-FR" sz="1100" b="1" dirty="0">
                <a:solidFill>
                  <a:schemeClr val="folHlink"/>
                </a:solidFill>
                <a:latin typeface="Arial" charset="0"/>
              </a:rPr>
              <a:t>p</a:t>
            </a: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ar Théodore </a:t>
            </a:r>
            <a:r>
              <a:rPr lang="fr-FR" sz="1100" b="1" dirty="0">
                <a:solidFill>
                  <a:schemeClr val="folHlink"/>
                </a:solidFill>
                <a:latin typeface="Arial" charset="0"/>
              </a:rPr>
              <a:t>K</a:t>
            </a: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enyon</a:t>
            </a:r>
            <a:endParaRPr lang="fr-FR" sz="1100" b="1" dirty="0">
              <a:solidFill>
                <a:schemeClr val="folHlin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236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380302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2235659" y="1033333"/>
            <a:ext cx="4472933" cy="1140842"/>
            <a:chOff x="-258740" y="2478893"/>
            <a:chExt cx="8945870" cy="2281685"/>
          </a:xfrm>
        </p:grpSpPr>
        <p:sp>
          <p:nvSpPr>
            <p:cNvPr id="19" name="Ellipse 18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237322" y="2590945"/>
              <a:ext cx="3305636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Expérimenter pour appréhender le phénomène gyroscopique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047482" y="4190252"/>
              <a:ext cx="363964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Modéliser/simuler le comportement 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6734" y="4031106"/>
              <a:ext cx="2693841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Communiquer des propositions de solutions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passive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4" name="Flèche en arc 23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-258740" y="2560167"/>
              <a:ext cx="4344784" cy="7386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Analyser le brevet</a:t>
              </a:r>
              <a:endParaRPr lang="fr-FR" sz="1800" b="1" dirty="0">
                <a:solidFill>
                  <a:schemeClr val="folHlink"/>
                </a:solidFill>
                <a:latin typeface="Arial" charset="0"/>
              </a:endParaRPr>
            </a:p>
          </p:txBody>
        </p:sp>
      </p:grp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37" t="9789" r="49040" b="57109"/>
          <a:stretch/>
        </p:blipFill>
        <p:spPr bwMode="auto">
          <a:xfrm>
            <a:off x="11764" y="2234779"/>
            <a:ext cx="2804138" cy="24198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35" r="32924" b="8406"/>
          <a:stretch/>
        </p:blipFill>
        <p:spPr bwMode="auto">
          <a:xfrm>
            <a:off x="2049624" y="4117472"/>
            <a:ext cx="2431668" cy="19892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421152" y="2702718"/>
            <a:ext cx="31758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Schéma de principe </a:t>
            </a:r>
            <a:endParaRPr lang="fr-FR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867919" y="4654588"/>
            <a:ext cx="20649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Constituants</a:t>
            </a:r>
          </a:p>
          <a:p>
            <a:pPr algn="ctr"/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 du système</a:t>
            </a:r>
            <a:endParaRPr lang="fr-FR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7" name="Flèche droite à entaille 16"/>
          <p:cNvSpPr>
            <a:spLocks noChangeArrowheads="1"/>
          </p:cNvSpPr>
          <p:nvPr/>
        </p:nvSpPr>
        <p:spPr bwMode="auto">
          <a:xfrm>
            <a:off x="2976140" y="2795736"/>
            <a:ext cx="1398664" cy="39785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26" name="Flèche droite à entaille 25"/>
          <p:cNvSpPr>
            <a:spLocks noChangeArrowheads="1"/>
          </p:cNvSpPr>
          <p:nvPr/>
        </p:nvSpPr>
        <p:spPr bwMode="auto">
          <a:xfrm>
            <a:off x="4469480" y="4926958"/>
            <a:ext cx="1398664" cy="39785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91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380302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2235659" y="1033333"/>
            <a:ext cx="4472933" cy="1140842"/>
            <a:chOff x="-258740" y="2478893"/>
            <a:chExt cx="8945870" cy="2281685"/>
          </a:xfrm>
        </p:grpSpPr>
        <p:sp>
          <p:nvSpPr>
            <p:cNvPr id="19" name="Ellipse 18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237322" y="2590945"/>
              <a:ext cx="3305636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Expérimenter pour appréhender le phénomène gyroscopique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047482" y="4190252"/>
              <a:ext cx="363964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Modéliser/simuler le comportement 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6734" y="4031106"/>
              <a:ext cx="2693841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Communiquer des propositions de solutions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passive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4" name="Flèche en arc 23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-258740" y="2560167"/>
              <a:ext cx="4344784" cy="7386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Analyser le brevet</a:t>
              </a:r>
              <a:endParaRPr lang="fr-FR" sz="1800" b="1" dirty="0">
                <a:solidFill>
                  <a:schemeClr val="folHlink"/>
                </a:solidFill>
                <a:latin typeface="Arial" charset="0"/>
              </a:endParaRPr>
            </a:p>
          </p:txBody>
        </p:sp>
      </p:grp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737" t="9789" r="49040" b="57109"/>
          <a:stretch/>
        </p:blipFill>
        <p:spPr bwMode="auto">
          <a:xfrm>
            <a:off x="130220" y="2133040"/>
            <a:ext cx="2536643" cy="2188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35" r="32924" b="8406"/>
          <a:stretch/>
        </p:blipFill>
        <p:spPr bwMode="auto">
          <a:xfrm>
            <a:off x="1262668" y="3872621"/>
            <a:ext cx="2431668" cy="19892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2" descr="data:image/jpeg;base64,/9j/4AAQSkZJRgABAQAAAQABAAD/2wCEAAkGBhQSEBQSExQWFRUUFhwWFBQVFxUaFxUWGxkXGBgVHRYXHSYeGBkjGhYYHzshJicpLCwsFh4xNTAqNSYrLykBCQoKDgwOGg8PGikkHyQyLDQpLywpKTUsLC0sLCksNC8qKS0pLCksLDAsLykpLCksKSkpLCksLCwsLCwsLCwsLP/AABEIAIYAgQMBIgACEQEDEQH/xAAcAAEAAgIDAQAAAAAAAAAAAAAABgcEBQECAwj/xABDEAACAQIDBAYGBgkCBwAAAAABAgMAEQQFIQYSMUEHIlFhcYETFDKRocEjQlJysdEVJDNDU2KCkvDC0xdjc6Kyw9L/xAAaAQEAAgMBAAAAAAAAAAAAAAAAAwQBAgUG/8QAKBEAAgICAAUEAgMBAAAAAAAAAAECAwQRBRIhMUETIjJRFHFSgZEG/9oADAMBAAIRAxEAPwC8aUpQClKUApSlAKUri9AK6NKBpxPYK020m00WEiMkjWXgoHtSN9le7vqu/X8zzS5hHq+H5G5RSO9/afy0qOVij08lzHxJWrmbUY/bLVmzNE9pkX7zqPzrrBmiP7Lxt91wT+FVOnR2t7Pj8MZOalgTfxLXPurpj9kJsKQXAK8pE1X8xULumuridGrh2Lb7Y3rf6Li9aUEBuqToL8CewHgTXtVa5HnksY3HPpYzoyPrp3E/gazM3z+bLwmIjvNg5DYxuTvwseSudd3Q6Nex000qauxT7HOysOeNLUuq+yf0rXZFnsWLhEsLXU6EHRlPNSORrY1IUxSlKAUpSgFKUoBSlKAVi46cKpubCxLHsUC7H/O2sqoV0n5j6PATkHV92Edo3us//batZS5U2S01+rZGC8shmCP6Wx0uJnv6phRcIOBUX3EA/mtc+6tHtdtNPiWKXMcK6JCmiBRwvbiam/RjlgkyuUcC0zFiO5VAHhWJNsKZJlRRoWG8RyW4ufdUdK9u/sucRnq51L4x6JEQ2S6NcRjuuCIoQbelcE73aEUe1btuB31cWzex/qsDQtiJZ0YW3JdzdXt3QBcDuJI0rdYcxxBYV3UCgKicNBwA7ayqmOcnrqitPUvRSvH9hiPLiPgRW1TBCfDYjCtqJYyV7nXUHxvY+VY2eH9emHch96D8qz8lf6aPxP8A4mqcfbPSPR3t3Yyk/rZVXRxtecJjUVjaOVhFKOVybK/iG+BIr6Gr5DzqTdxM6jS0rgf3G1fVuQY302Ew838SGN/7kVvnVw84Z9KUoBSlKAUpSgFKUoDg1XfS6hOBbuxKX8PRj51YtRzbDJvWcPNAOMqXj7PSxneX36DwWtLFuLRZxLFVfCb8NEG6Jto0jSXCyOE3m342bgSQAw8dAffW32v2jjhgkhjkDzTDdvGdEXtLDnVUrCQSrCxBsQeII0IPfWdhMOSQqi5Y2AA1JPAAczXNjkSjHk11Pa3cGptu/Jcva+rRaeAzX0mX4Z5usSCjFuJKG1/O1ZuyuafStEGJUqWUE33SLXA7BY8O6qx6Rs+9Sgw2CRuvCpeax4SSHe3PLX4V16KdoZJMTLiHP0WFhZ5GPaQVRPEm5/prpx3y9Tw9/K7Zcnbb0TLNMRv47EtyDhP7UUfiTWwyicK5kJ0iR5GPYAp/Oo5l5Yjeb2nJdvvMSx/G3lXh0gZ36nlUgvaXGfRRjmIh7beB1HnVWv3TO/lapxVF99aKPxeP35Xf7Ts3vJNfX2yGHMeX4NDxTDQqfERID+FfJmyORnGY7D4ZRf0kgDdyDVz5KGNfZKLYADgBYVcPNHNKUoBSlKAUpSgOkkwUXJA8a5Vr1FNvpZIlhxKAssTEOoJFgwADadh0/qrC2e2ullZt3DO3VBIEiEgDhoxGpZj5AVDKxxlrRIobjsnNeeIw4dbG/aCOII4EHkRUebbVVBMkMyWYIQyWJY8FUXJkYmwst+NSSN7gGxFxex4juPfW8ZqXY1cWu5DNoNjY5mMkmHaR+cmHdUd/vI5C377moXnWZSZerepZXihKRb1mZGfc5Hd3N5R76umuDTkjveib8m3k9PmevrZ8m4XY3MsxmuIJWLNdpJFZIxfiS7gD3XNWNgsljwkC5fCwfdcSY2YcJZhwiH8if5xNTbbPaxgThcMfpOE0o/dA/VB/iEe6o7lOVjdJJEcUY3pJG4IvEkk8WNRWz37Y9zoYOKor17ekV2MrAwoFeWVtyCEb0rns+z4mqQ292vbMcW0tt2NepDHySMcPM8a3PSP0h+uEYXDXTCRnQc5m/iN8hW46IOig4x1xmKUjDKboh/fsP/WDz58O2pK4ciKmZlPInvx4Jd0C7BmCI4+ZbSTraAHisJsS/i+lv5QPtVb9dVUAaV2qQpClKUApSlAKUpQGLms0aQStMAY1RjICLgoASwtz0qrsmz+HBI0nWj9Ku/HHYHeDMSI94LvXAAHHnU926I/R2JB5x2HiSAPiRVYZcIDAN+Yg29kEkgWt7KgmquQ+xZoW0ywtmMkd2GNxW6ZGF4IlN0w6EcjwaQg6ty4DmTKq1OyMQXA4dRewiW28CDa2mh1Fbep4JJdCCT2zio5tjnrQxiOH9tLdY78FsOtIe5QbeJFSGV7AnsF6rDOsz3sdLz9GBEvdbrOfNj8K1tnyx2WsKj1rUvBi5RlJG+XbcSMb80zHQDiWJ5sarbpD6RPW/wBVw148Ih0H1pmH7x+3ttW/6Z88kRYcAlwpQTTkfXZvZU9oAHCtH0O7CrmGOJmF4MOokkU/vGJskZ7iQSe5bc6xVDlW33N83KldLlXSK7I2/RL0RHGFcXi1K4YaxxnQzntPZH3/AFuWmtfREMQVQqgKqgBQBYADQAAcABXMcYUAAAACwA0AHIAchXapigKUpQClKUApSlAKUpQGg21h3sG9zZAVMmhPU3hc9Ug6XDcfq1odlcjhGEWykBhcgM4+APGpziIFdGRhdWBVh2gixHuNVDhMLMJjh1kYpdwn6wUHUawJsha/48qp5Md6ZZpfdFqZJIDAoH1bpz+qd3nrwFZ1a3Z7ApDAEjJIuSxZ3clyesd5yW41sqtQ+KIJd2eGNPUPlfwuL/CqlxC2xc+9x9K1/M1bmJi3kZftAj3iq42yy8g+sqDaQgSgC+5KOqb9l/l31BkRbj0Orwi2ELnGXlHfOtiFzDcxCEFtxUddLgrpzNZ2wuzf6OeXeKgSBdQRoVJ428aw8vw7YdxIpczbhK4VCADcEK0rHRF1566eVVHhswzXGY18LDvPKrsHC+ylmIJLtYKoPM/O1TVtuPUoZMIxsag9o+ola+o4VzWr2Yy2TD4OCGV9+SOMK7jgW52vyvp4CtpW5XFKUoBSlKAUpXDNagOaV4NigK8mzDuoDMqi5pnXGtuamOSV27kDnePkDVy/pCoFlEcHrc825d3jm3wT1QpazBVtpe3aaht09ImqbW2iWbI47fjcfZYHyYD5g1IKheyxSFpEi3jZIi28QxBIfS9r28b8KkQzFuys1P2o1s+TNjWgznM8NC5L4j0LsLHdIu3IErusLgaXtevTM84ZYmIGtj8FZj+HxqiJcU0jl5DvO2rE9pJNu6sW2+mi9w/BeXNreki9MowMDoWhdHDG7PdnZm7WJa9/KvTJspw+CDiNVVpXMkr670jk3LMSSeZ04DkBVU7L562GljdTZSwWReRU6HTtHGtttbtd6HEyxlvZbt5HX50qsVi2a5+FLEnyt7T7FtBr8Odc1DejXaYYrCtc6xSFPIgMPnUxDCpjnnNKUoBSlKAVxXNRzbba9cvgWQjeZ23EF7DeIJuTyGlYb0tm8IOclFd2SEoDyrybDKeVU3i+knHy+w6Rj/lqCfe1/wABWCc3xsh62Km8nIHuFhVR5cfCZ6CH/O5DW5yiv7Lu9SWq52aw29JmDX/ZxuvveRv9FRZ8tncft3Lct93I87G9bOLIvRLJuorelBt13Z4yRoUZxb2iTr76w71LwQ3cKlR05t/pEy2Nwm8s8lwN6UJrzCIo/FmHlUhOC7xVMxZUdw+kjxYl4lxbcYnibKdPfXm+VyoerK48Hb86wsjkWtEtPB1kdVZr9ouLF4UWBOoBuR2qQVb4MT5VT+0+zBwuIYG5jY70T/VZTra/aOFq7YObGXsmIlFuN3awHbrWyG1b4dSsswlXiRKse5ftANj7rVpO2Ny000dDGwreHT5oyjL7Rqsjyz0sgXrBF67vpuoq6kk8uHxqvdtNojisdPKh6rPZe8Dqg+dquM7L5hmuGS2Igw2GlG96OGJ0Zhy3r91b3Y3odwuAYSG00o1DyKDuntUHQHvAvVqmvkicDiWa8qzetJGF0SbLy4TL19KCskzGVlPFQQAinsNhe3LetyqdxYdq2AWuanOYeUaEcTXrSlAKUpQCsXMcsinjMc0aSIeKuAR8aUoCG43oYwDm8Ymg/wCjK1vc+8B5Vrz0NlT9HmE6jsdEf8qUrR1xfdFmOXfD4zf+nb/hdi19nHIfvwH/AEyCu56PMw0HrsGnD9Xf/cpSselD6N3nXvvJnDdG+OY3bHRD7uG/+nIoeiqc+3mLf0YaAfGlKz6cfo1/Lv8A5M9ouhyE/tcXjJO0CRUU+Sr863OV9GeXwMGTDKzjg8paVr9v0hNvK1KVlRSIp3WS+UmyTqthYaCu1KVsRClKUApSlAKUpQH/2Q=="/>
          <p:cNvSpPr>
            <a:spLocks noChangeAspect="1" noChangeArrowheads="1"/>
          </p:cNvSpPr>
          <p:nvPr/>
        </p:nvSpPr>
        <p:spPr bwMode="auto">
          <a:xfrm>
            <a:off x="155575" y="-609600"/>
            <a:ext cx="1228725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970" y="2564904"/>
            <a:ext cx="2682813" cy="2782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4628774" y="5388840"/>
            <a:ext cx="3486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Comment ça marche ?</a:t>
            </a:r>
            <a:endParaRPr lang="fr-FR" b="1" dirty="0">
              <a:solidFill>
                <a:schemeClr val="folHlink"/>
              </a:solidFill>
              <a:latin typeface="Arial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315" y="2564904"/>
            <a:ext cx="2477797" cy="22093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2677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380302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grpSp>
        <p:nvGrpSpPr>
          <p:cNvPr id="2" name="Groupe 17"/>
          <p:cNvGrpSpPr/>
          <p:nvPr/>
        </p:nvGrpSpPr>
        <p:grpSpPr>
          <a:xfrm>
            <a:off x="1547664" y="1027202"/>
            <a:ext cx="6120680" cy="1177662"/>
            <a:chOff x="566734" y="2405253"/>
            <a:chExt cx="12241365" cy="2355325"/>
          </a:xfrm>
        </p:grpSpPr>
        <p:sp>
          <p:nvSpPr>
            <p:cNvPr id="19" name="Ellipse 18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047482" y="4190252"/>
              <a:ext cx="363964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Modéliser/simuler le comportement 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6734" y="4031106"/>
              <a:ext cx="2693841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Communiquer des propositions de solutions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passive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4" name="Flèche en arc 23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4735" y="2560167"/>
              <a:ext cx="19178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>
                  <a:solidFill>
                    <a:schemeClr val="folHlink"/>
                  </a:solidFill>
                  <a:latin typeface="Arial" charset="0"/>
                </a:rPr>
                <a:t>Analyser le brevet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282960" y="2405253"/>
              <a:ext cx="7525139" cy="1292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Expérimenter pour appréhender </a:t>
              </a:r>
              <a:endParaRPr lang="fr-FR" sz="1800" b="1" dirty="0" smtClean="0">
                <a:solidFill>
                  <a:schemeClr val="folHlink"/>
                </a:solidFill>
                <a:latin typeface="Arial" charset="0"/>
              </a:endParaRPr>
            </a:p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le </a:t>
              </a:r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phénomène gyroscopique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539552" y="2372687"/>
            <a:ext cx="79208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2"/>
              </a:buClr>
            </a:pP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Faire découvrir l’effet gyroscopique au travers de l’expérience :</a:t>
            </a:r>
          </a:p>
          <a:p>
            <a:pPr lvl="1">
              <a:buClr>
                <a:schemeClr val="accent2"/>
              </a:buClr>
              <a:buFont typeface="Wingdings" pitchFamily="2" charset="2"/>
              <a:buChar char="Ø"/>
            </a:pP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 mise en place, dès le début du projet, d’une série de petites expériences par les élèves.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/>
          <a:srcRect b="11009"/>
          <a:stretch>
            <a:fillRect/>
          </a:stretch>
        </p:blipFill>
        <p:spPr bwMode="auto">
          <a:xfrm>
            <a:off x="1665160" y="3303120"/>
            <a:ext cx="2042744" cy="1357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 t="7223"/>
          <a:stretch>
            <a:fillRect/>
          </a:stretch>
        </p:blipFill>
        <p:spPr bwMode="auto">
          <a:xfrm>
            <a:off x="5364088" y="3129609"/>
            <a:ext cx="2877664" cy="1994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1259633" y="4797152"/>
            <a:ext cx="741682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Ce que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cela a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apporté :</a:t>
            </a:r>
          </a:p>
          <a:p>
            <a:pPr lvl="1">
              <a:buFont typeface="Arial" pitchFamily="34" charset="0"/>
              <a:buChar char="•"/>
            </a:pP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effet de la vitesse de 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rotation</a:t>
            </a:r>
            <a:endParaRPr lang="fr-FR" sz="1600" b="1" dirty="0">
              <a:solidFill>
                <a:schemeClr val="folHlink"/>
              </a:solidFill>
              <a:latin typeface="SWGrekc" pitchFamily="2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 effet de la répartition de la masse 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sur </a:t>
            </a: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le disque tournant (moment d’inertie J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)</a:t>
            </a:r>
            <a:endParaRPr lang="fr-FR" sz="16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15" name="Flèche droite à entaille 14"/>
          <p:cNvSpPr>
            <a:spLocks noChangeArrowheads="1"/>
          </p:cNvSpPr>
          <p:nvPr/>
        </p:nvSpPr>
        <p:spPr bwMode="auto">
          <a:xfrm>
            <a:off x="539552" y="4797152"/>
            <a:ext cx="648072" cy="39785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27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380302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grpSp>
        <p:nvGrpSpPr>
          <p:cNvPr id="2" name="Groupe 17"/>
          <p:cNvGrpSpPr/>
          <p:nvPr/>
        </p:nvGrpSpPr>
        <p:grpSpPr>
          <a:xfrm>
            <a:off x="1547664" y="1027202"/>
            <a:ext cx="6120680" cy="1177662"/>
            <a:chOff x="566734" y="2405253"/>
            <a:chExt cx="12241365" cy="2355325"/>
          </a:xfrm>
        </p:grpSpPr>
        <p:sp>
          <p:nvSpPr>
            <p:cNvPr id="19" name="Ellipse 18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047482" y="4190252"/>
              <a:ext cx="363964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Modéliser/simuler le comportement 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6734" y="4031106"/>
              <a:ext cx="2693841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Communiquer des propositions de solutions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passive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4" name="Flèche en arc 23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4735" y="2560167"/>
              <a:ext cx="19178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>
                  <a:solidFill>
                    <a:schemeClr val="folHlink"/>
                  </a:solidFill>
                  <a:latin typeface="Arial" charset="0"/>
                </a:rPr>
                <a:t>Analyser le brevet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282960" y="2405253"/>
              <a:ext cx="7525139" cy="1292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Expérimenter pour appréhender </a:t>
              </a:r>
              <a:endParaRPr lang="fr-FR" sz="1800" b="1" dirty="0" smtClean="0">
                <a:solidFill>
                  <a:schemeClr val="folHlink"/>
                </a:solidFill>
                <a:latin typeface="Arial" charset="0"/>
              </a:endParaRPr>
            </a:p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le </a:t>
              </a:r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phénomène gyroscopique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539552" y="2272129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Vers une expérience </a:t>
            </a:r>
            <a:r>
              <a:rPr lang="fr-FR" b="1" dirty="0">
                <a:solidFill>
                  <a:schemeClr val="folHlink"/>
                </a:solidFill>
                <a:latin typeface="Arial" charset="0"/>
              </a:rPr>
              <a:t>plus </a:t>
            </a:r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évoluée :</a:t>
            </a:r>
            <a:endParaRPr lang="fr-FR" b="1" dirty="0">
              <a:solidFill>
                <a:schemeClr val="folHlink"/>
              </a:solidFill>
              <a:latin typeface="Arial" charset="0"/>
            </a:endParaRPr>
          </a:p>
          <a:p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Un disque qui tourne, reste-t-il dans son plan, quelles que soient les sollicitations extérieures ?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rcRect l="20641" t="12207" r="7767" b="6410"/>
          <a:stretch>
            <a:fillRect/>
          </a:stretch>
        </p:blipFill>
        <p:spPr bwMode="auto">
          <a:xfrm>
            <a:off x="1835696" y="4581128"/>
            <a:ext cx="1607690" cy="1365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571177" y="3573016"/>
            <a:ext cx="3784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Roue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de vélo suspendue à un pendule 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: 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Observation </a:t>
            </a: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d’un mouvement de précession</a:t>
            </a:r>
          </a:p>
        </p:txBody>
      </p:sp>
      <p:pic>
        <p:nvPicPr>
          <p:cNvPr id="5" name="precess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355976" y="3212976"/>
            <a:ext cx="4320480" cy="243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7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11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380302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grpSp>
        <p:nvGrpSpPr>
          <p:cNvPr id="2" name="Groupe 17"/>
          <p:cNvGrpSpPr/>
          <p:nvPr/>
        </p:nvGrpSpPr>
        <p:grpSpPr>
          <a:xfrm>
            <a:off x="1547664" y="1027202"/>
            <a:ext cx="6120680" cy="1177662"/>
            <a:chOff x="566734" y="2405253"/>
            <a:chExt cx="12241365" cy="2355325"/>
          </a:xfrm>
        </p:grpSpPr>
        <p:sp>
          <p:nvSpPr>
            <p:cNvPr id="19" name="Ellipse 18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047482" y="4190252"/>
              <a:ext cx="363964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Modéliser/simuler le comportement 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6734" y="4031106"/>
              <a:ext cx="2693841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Communiquer des propositions de solutions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passive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4" name="Flèche en arc 23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4735" y="2560167"/>
              <a:ext cx="19178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>
                  <a:solidFill>
                    <a:schemeClr val="folHlink"/>
                  </a:solidFill>
                  <a:latin typeface="Arial" charset="0"/>
                </a:rPr>
                <a:t>Analyser le brevet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282960" y="2405253"/>
              <a:ext cx="7525139" cy="1292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Expérimenter pour appréhender </a:t>
              </a:r>
              <a:endParaRPr lang="fr-FR" sz="1800" b="1" dirty="0" smtClean="0">
                <a:solidFill>
                  <a:schemeClr val="folHlink"/>
                </a:solidFill>
                <a:latin typeface="Arial" charset="0"/>
              </a:endParaRPr>
            </a:p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le </a:t>
              </a:r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phénomène gyroscopique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539552" y="2272129"/>
            <a:ext cx="79208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Expliquer les phénomènes :</a:t>
            </a:r>
            <a:endParaRPr lang="fr-FR" b="1" dirty="0">
              <a:solidFill>
                <a:schemeClr val="folHlink"/>
              </a:solidFill>
              <a:latin typeface="Arial" charset="0"/>
            </a:endParaRPr>
          </a:p>
          <a:p>
            <a:pPr marL="0" lvl="1">
              <a:buFont typeface="Wingdings" pitchFamily="2" charset="2"/>
              <a:buChar char="Ø"/>
            </a:pP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 Faire comprendre par analogie avec les systèmes en translation, la conservation d’une quantité vectorielle (moment cinétique, hors programme) pour les systèmes en rotation.</a:t>
            </a:r>
            <a:endParaRPr lang="fr-FR" sz="1600" b="1" dirty="0" smtClean="0">
              <a:solidFill>
                <a:schemeClr val="folHlink"/>
              </a:solidFill>
              <a:latin typeface="Arial" charset="0"/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683569" y="3821286"/>
            <a:ext cx="3239525" cy="1625426"/>
            <a:chOff x="683569" y="3821286"/>
            <a:chExt cx="3239525" cy="1625426"/>
          </a:xfrm>
        </p:grpSpPr>
        <p:sp>
          <p:nvSpPr>
            <p:cNvPr id="18" name="Ellipse 17"/>
            <p:cNvSpPr/>
            <p:nvPr/>
          </p:nvSpPr>
          <p:spPr>
            <a:xfrm>
              <a:off x="2811318" y="4151312"/>
              <a:ext cx="457200" cy="11176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6" name="Connecteur droit 25"/>
            <p:cNvCxnSpPr/>
            <p:nvPr/>
          </p:nvCxnSpPr>
          <p:spPr>
            <a:xfrm>
              <a:off x="1947718" y="4710112"/>
              <a:ext cx="1144683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Connecteur droit 26"/>
            <p:cNvCxnSpPr/>
            <p:nvPr/>
          </p:nvCxnSpPr>
          <p:spPr>
            <a:xfrm>
              <a:off x="3268518" y="4710112"/>
              <a:ext cx="654576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/>
            <p:cNvCxnSpPr/>
            <p:nvPr/>
          </p:nvCxnSpPr>
          <p:spPr>
            <a:xfrm flipH="1">
              <a:off x="1427018" y="4710112"/>
              <a:ext cx="1665383" cy="0"/>
            </a:xfrm>
            <a:prstGeom prst="straightConnector1">
              <a:avLst/>
            </a:prstGeom>
            <a:ln cmpd="sng"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33" name="Arc 32"/>
            <p:cNvSpPr/>
            <p:nvPr/>
          </p:nvSpPr>
          <p:spPr>
            <a:xfrm>
              <a:off x="2785918" y="4062412"/>
              <a:ext cx="482600" cy="355600"/>
            </a:xfrm>
            <a:prstGeom prst="arc">
              <a:avLst>
                <a:gd name="adj1" fmla="val 11906097"/>
                <a:gd name="adj2" fmla="val 0"/>
              </a:avLst>
            </a:prstGeom>
            <a:ln cmpd="sng">
              <a:solidFill>
                <a:schemeClr val="tx1"/>
              </a:solidFill>
              <a:head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7" name="Picture 1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09493" y="4970462"/>
              <a:ext cx="1685925" cy="476250"/>
            </a:xfrm>
            <a:prstGeom prst="rect">
              <a:avLst/>
            </a:prstGeom>
            <a:noFill/>
          </p:spPr>
        </p:pic>
        <p:pic>
          <p:nvPicPr>
            <p:cNvPr id="39" name="Picture 1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83569" y="3821286"/>
              <a:ext cx="967520" cy="399802"/>
            </a:xfrm>
            <a:prstGeom prst="rect">
              <a:avLst/>
            </a:prstGeom>
            <a:noFill/>
          </p:spPr>
        </p:pic>
      </p:grpSp>
      <p:grpSp>
        <p:nvGrpSpPr>
          <p:cNvPr id="6" name="Groupe 5"/>
          <p:cNvGrpSpPr/>
          <p:nvPr/>
        </p:nvGrpSpPr>
        <p:grpSpPr>
          <a:xfrm>
            <a:off x="4498586" y="3212976"/>
            <a:ext cx="3755544" cy="2795587"/>
            <a:chOff x="7668344" y="4151312"/>
            <a:chExt cx="3755544" cy="2795587"/>
          </a:xfrm>
        </p:grpSpPr>
        <p:sp>
          <p:nvSpPr>
            <p:cNvPr id="66" name="Arc 65"/>
            <p:cNvSpPr/>
            <p:nvPr/>
          </p:nvSpPr>
          <p:spPr>
            <a:xfrm flipH="1" flipV="1">
              <a:off x="9791943" y="4151312"/>
              <a:ext cx="482600" cy="355600"/>
            </a:xfrm>
            <a:prstGeom prst="arc">
              <a:avLst>
                <a:gd name="adj1" fmla="val 11906097"/>
                <a:gd name="adj2" fmla="val 0"/>
              </a:avLst>
            </a:prstGeom>
            <a:ln cmpd="sng">
              <a:solidFill>
                <a:schemeClr val="tx1"/>
              </a:solidFill>
              <a:head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1" name="Ellipse 70"/>
            <p:cNvSpPr/>
            <p:nvPr/>
          </p:nvSpPr>
          <p:spPr>
            <a:xfrm rot="9159355" flipV="1">
              <a:off x="9822005" y="4811712"/>
              <a:ext cx="457200" cy="111760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72" name="Connecteur droit 71"/>
            <p:cNvCxnSpPr/>
            <p:nvPr/>
          </p:nvCxnSpPr>
          <p:spPr>
            <a:xfrm>
              <a:off x="8653605" y="5370512"/>
              <a:ext cx="1144683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Connecteur droit 72"/>
            <p:cNvCxnSpPr/>
            <p:nvPr/>
          </p:nvCxnSpPr>
          <p:spPr>
            <a:xfrm>
              <a:off x="10064988" y="5370512"/>
              <a:ext cx="1358900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Connecteur droit avec flèche 73"/>
            <p:cNvCxnSpPr/>
            <p:nvPr/>
          </p:nvCxnSpPr>
          <p:spPr>
            <a:xfrm flipH="1">
              <a:off x="8577405" y="5370512"/>
              <a:ext cx="1500284" cy="736600"/>
            </a:xfrm>
            <a:prstGeom prst="straightConnector1">
              <a:avLst/>
            </a:prstGeom>
            <a:ln cmpd="sng"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>
              <a:off x="8777626" y="6132512"/>
              <a:ext cx="1287362" cy="0"/>
            </a:xfrm>
            <a:prstGeom prst="line">
              <a:avLst/>
            </a:prstGeom>
            <a:ln>
              <a:solidFill>
                <a:schemeClr val="accent3">
                  <a:lumMod val="75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Connecteur droit avec flèche 76"/>
            <p:cNvCxnSpPr/>
            <p:nvPr/>
          </p:nvCxnSpPr>
          <p:spPr>
            <a:xfrm flipV="1">
              <a:off x="10090388" y="4608512"/>
              <a:ext cx="0" cy="749300"/>
            </a:xfrm>
            <a:prstGeom prst="straightConnector1">
              <a:avLst/>
            </a:prstGeom>
            <a:ln w="50800" cmpd="sng">
              <a:solidFill>
                <a:schemeClr val="accent5">
                  <a:lumMod val="50000"/>
                </a:schemeClr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Connecteur droit avec flèche 77"/>
            <p:cNvCxnSpPr/>
            <p:nvPr/>
          </p:nvCxnSpPr>
          <p:spPr>
            <a:xfrm>
              <a:off x="10077689" y="5370512"/>
              <a:ext cx="0" cy="749300"/>
            </a:xfrm>
            <a:prstGeom prst="straightConnector1">
              <a:avLst/>
            </a:prstGeom>
            <a:ln w="50800" cmpd="sng">
              <a:solidFill>
                <a:schemeClr val="accent3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80" name="Picture 9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668088" y="5495628"/>
              <a:ext cx="219075" cy="476250"/>
            </a:xfrm>
            <a:prstGeom prst="rect">
              <a:avLst/>
            </a:prstGeom>
            <a:noFill/>
          </p:spPr>
        </p:pic>
        <p:pic>
          <p:nvPicPr>
            <p:cNvPr id="82" name="Picture 17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68344" y="4727376"/>
              <a:ext cx="909061" cy="398711"/>
            </a:xfrm>
            <a:prstGeom prst="rect">
              <a:avLst/>
            </a:prstGeom>
            <a:noFill/>
          </p:spPr>
        </p:pic>
        <p:pic>
          <p:nvPicPr>
            <p:cNvPr id="83" name="Picture 23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510338" y="4608512"/>
              <a:ext cx="457200" cy="581025"/>
            </a:xfrm>
            <a:prstGeom prst="rect">
              <a:avLst/>
            </a:prstGeom>
            <a:noFill/>
          </p:spPr>
        </p:pic>
        <p:pic>
          <p:nvPicPr>
            <p:cNvPr id="84" name="Picture 25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624638" y="5630862"/>
              <a:ext cx="342900" cy="476250"/>
            </a:xfrm>
            <a:prstGeom prst="rect">
              <a:avLst/>
            </a:prstGeom>
            <a:noFill/>
          </p:spPr>
        </p:pic>
        <p:pic>
          <p:nvPicPr>
            <p:cNvPr id="85" name="Picture 29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327547" y="6365874"/>
              <a:ext cx="1876425" cy="581025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44527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380302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grpSp>
        <p:nvGrpSpPr>
          <p:cNvPr id="2" name="Groupe 17"/>
          <p:cNvGrpSpPr/>
          <p:nvPr/>
        </p:nvGrpSpPr>
        <p:grpSpPr>
          <a:xfrm>
            <a:off x="1547664" y="1027202"/>
            <a:ext cx="6120680" cy="1177662"/>
            <a:chOff x="566734" y="2405253"/>
            <a:chExt cx="12241365" cy="2355325"/>
          </a:xfrm>
        </p:grpSpPr>
        <p:sp>
          <p:nvSpPr>
            <p:cNvPr id="19" name="Ellipse 18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047482" y="4190252"/>
              <a:ext cx="363964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Modéliser/simuler le comportement 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6734" y="4031106"/>
              <a:ext cx="2693841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Communiquer des propositions de solutions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passive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4" name="Flèche en arc 23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4735" y="2560167"/>
              <a:ext cx="19178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>
                  <a:solidFill>
                    <a:schemeClr val="folHlink"/>
                  </a:solidFill>
                  <a:latin typeface="Arial" charset="0"/>
                </a:rPr>
                <a:t>Analyser le brevet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282960" y="2405253"/>
              <a:ext cx="7525139" cy="1292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Expérimenter pour appréhender </a:t>
              </a:r>
              <a:endParaRPr lang="fr-FR" sz="1800" b="1" dirty="0" smtClean="0">
                <a:solidFill>
                  <a:schemeClr val="folHlink"/>
                </a:solidFill>
                <a:latin typeface="Arial" charset="0"/>
              </a:endParaRPr>
            </a:p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le </a:t>
              </a:r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phénomène gyroscopique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539552" y="2272129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folHlink"/>
                </a:solidFill>
                <a:latin typeface="Arial" charset="0"/>
              </a:rPr>
              <a:t>Expérience « de la chaise </a:t>
            </a:r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»</a:t>
            </a:r>
          </a:p>
        </p:txBody>
      </p: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5496" y="2852936"/>
            <a:ext cx="2665414" cy="1990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1259632" y="4869160"/>
            <a:ext cx="727280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Ce que cela a apporté :</a:t>
            </a:r>
          </a:p>
          <a:p>
            <a:pPr lvl="1">
              <a:buFont typeface="Arial" pitchFamily="34" charset="0"/>
              <a:buChar char="•"/>
            </a:pP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 compréhension plus fine de l’effet 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gyroscopique…</a:t>
            </a:r>
            <a:endParaRPr lang="fr-FR" sz="1600" b="1" dirty="0">
              <a:solidFill>
                <a:schemeClr val="folHlink"/>
              </a:solidFill>
              <a:latin typeface="Arial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 pourquoi 2 gyroscopes croisés sont systématiquement incorporés dans les brevets.</a:t>
            </a:r>
            <a:endParaRPr lang="fr-FR" dirty="0"/>
          </a:p>
        </p:txBody>
      </p:sp>
      <p:pic>
        <p:nvPicPr>
          <p:cNvPr id="4" name="chaise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4355976" y="2708920"/>
            <a:ext cx="4138730" cy="2331679"/>
          </a:xfrm>
          <a:prstGeom prst="rect">
            <a:avLst/>
          </a:prstGeom>
        </p:spPr>
      </p:pic>
      <p:sp>
        <p:nvSpPr>
          <p:cNvPr id="15" name="Flèche droite à entaille 14"/>
          <p:cNvSpPr>
            <a:spLocks noChangeArrowheads="1"/>
          </p:cNvSpPr>
          <p:nvPr/>
        </p:nvSpPr>
        <p:spPr bwMode="auto">
          <a:xfrm>
            <a:off x="539552" y="4797152"/>
            <a:ext cx="648072" cy="39785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276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11" grpId="0"/>
      <p:bldP spid="3" grpId="0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276872"/>
            <a:ext cx="4547678" cy="2758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380302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1547664" y="1064022"/>
            <a:ext cx="6405691" cy="1140842"/>
            <a:chOff x="566734" y="2478893"/>
            <a:chExt cx="12811387" cy="2281685"/>
          </a:xfrm>
        </p:grpSpPr>
        <p:sp>
          <p:nvSpPr>
            <p:cNvPr id="19" name="Ellipse 18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109188" y="3779948"/>
              <a:ext cx="8268933" cy="7386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Modéliser/simuler le comportement 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6734" y="4031106"/>
              <a:ext cx="2693841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Communiquer des propositions de solutions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passive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4" name="Flèche en arc 23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4735" y="2560167"/>
              <a:ext cx="19178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>
                  <a:solidFill>
                    <a:schemeClr val="folHlink"/>
                  </a:solidFill>
                  <a:latin typeface="Arial" charset="0"/>
                </a:rPr>
                <a:t>Analyser le brevet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319264" y="2563109"/>
              <a:ext cx="68199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>
                  <a:solidFill>
                    <a:schemeClr val="folHlink"/>
                  </a:solidFill>
                  <a:latin typeface="Arial" charset="0"/>
                </a:rPr>
                <a:t>Expérimenter pour </a:t>
              </a:r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appréhender le </a:t>
              </a:r>
              <a:r>
                <a:rPr lang="fr-FR" sz="700" b="1" dirty="0">
                  <a:solidFill>
                    <a:schemeClr val="folHlink"/>
                  </a:solidFill>
                  <a:latin typeface="Arial" charset="0"/>
                </a:rPr>
                <a:t>phénomène gyroscopique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3491880" y="2440291"/>
            <a:ext cx="5001441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M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odélisation de l’expérience de la chaise avec module de calcul de dynamique associé au modeleur.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 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547664" y="5013176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1800" b="1" dirty="0" smtClean="0">
                <a:solidFill>
                  <a:srgbClr val="B26B02"/>
                </a:solidFill>
                <a:latin typeface="Arial" charset="0"/>
              </a:rPr>
              <a:t>Cerner </a:t>
            </a:r>
            <a:r>
              <a:rPr lang="fr-FR" sz="1800" b="1" dirty="0">
                <a:solidFill>
                  <a:srgbClr val="B26B02"/>
                </a:solidFill>
                <a:latin typeface="Arial" charset="0"/>
              </a:rPr>
              <a:t>les paramètres de simulation </a:t>
            </a:r>
            <a:r>
              <a:rPr lang="fr-FR" sz="1600" b="1" dirty="0">
                <a:solidFill>
                  <a:srgbClr val="B26B02"/>
                </a:solidFill>
                <a:latin typeface="Arial" charset="0"/>
              </a:rPr>
              <a:t>(frottement, amortissement, </a:t>
            </a:r>
            <a:r>
              <a:rPr lang="fr-FR" sz="1400" b="1" dirty="0" smtClean="0">
                <a:solidFill>
                  <a:srgbClr val="B26B02"/>
                </a:solidFill>
                <a:latin typeface="Arial" charset="0"/>
              </a:rPr>
              <a:t>…)</a:t>
            </a:r>
            <a:r>
              <a:rPr lang="fr-FR" sz="1600" b="1" dirty="0" smtClean="0">
                <a:solidFill>
                  <a:srgbClr val="B26B02"/>
                </a:solidFill>
                <a:latin typeface="Arial" charset="0"/>
              </a:rPr>
              <a:t> </a:t>
            </a:r>
            <a:r>
              <a:rPr lang="fr-FR" sz="1800" b="1" dirty="0" smtClean="0">
                <a:solidFill>
                  <a:srgbClr val="B26B02"/>
                </a:solidFill>
                <a:latin typeface="Arial" charset="0"/>
              </a:rPr>
              <a:t>qui permettent d’avoir un comportement du modèle le plus proche du système réel 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5" name="Flèche droite à entaille 14"/>
          <p:cNvSpPr>
            <a:spLocks noChangeArrowheads="1"/>
          </p:cNvSpPr>
          <p:nvPr/>
        </p:nvSpPr>
        <p:spPr bwMode="auto">
          <a:xfrm>
            <a:off x="548719" y="5301208"/>
            <a:ext cx="998945" cy="39785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716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380302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passive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1547664" y="1064022"/>
            <a:ext cx="6405691" cy="1140842"/>
            <a:chOff x="566734" y="2478893"/>
            <a:chExt cx="12811387" cy="2281685"/>
          </a:xfrm>
        </p:grpSpPr>
        <p:sp>
          <p:nvSpPr>
            <p:cNvPr id="19" name="Ellipse 18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109188" y="3779948"/>
              <a:ext cx="8268933" cy="7386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Modéliser/simuler le comportement 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66734" y="4031106"/>
              <a:ext cx="2693841" cy="615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Communiquer des propositions de solutions</a:t>
              </a:r>
              <a:endParaRPr lang="fr-FR" sz="7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passive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4" name="Flèche en arc 23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54735" y="2560167"/>
              <a:ext cx="191783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>
                  <a:solidFill>
                    <a:schemeClr val="folHlink"/>
                  </a:solidFill>
                  <a:latin typeface="Arial" charset="0"/>
                </a:rPr>
                <a:t>Analyser le brevet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319264" y="2563109"/>
              <a:ext cx="68199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700" b="1" dirty="0">
                  <a:solidFill>
                    <a:schemeClr val="folHlink"/>
                  </a:solidFill>
                  <a:latin typeface="Arial" charset="0"/>
                </a:rPr>
                <a:t>Expérimenter pour </a:t>
              </a:r>
              <a:r>
                <a:rPr lang="fr-FR" sz="700" b="1" dirty="0" smtClean="0">
                  <a:solidFill>
                    <a:schemeClr val="folHlink"/>
                  </a:solidFill>
                  <a:latin typeface="Arial" charset="0"/>
                </a:rPr>
                <a:t>appréhender le </a:t>
              </a:r>
              <a:r>
                <a:rPr lang="fr-FR" sz="700" b="1" dirty="0">
                  <a:solidFill>
                    <a:schemeClr val="folHlink"/>
                  </a:solidFill>
                  <a:latin typeface="Arial" charset="0"/>
                </a:rPr>
                <a:t>phénomène gyroscopique</a:t>
              </a: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858236"/>
            <a:ext cx="2300069" cy="2036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30786"/>
            <a:ext cx="3851235" cy="2593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967413" y="2454836"/>
            <a:ext cx="67687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Recherche de solutions pour la stabilisation de la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caméra: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Nombre 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de volants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Disposition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Orientation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…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8020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548680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active</a:t>
            </a:r>
          </a:p>
        </p:txBody>
      </p:sp>
      <p:sp>
        <p:nvSpPr>
          <p:cNvPr id="2" name="Rectangle 1"/>
          <p:cNvSpPr/>
          <p:nvPr/>
        </p:nvSpPr>
        <p:spPr>
          <a:xfrm>
            <a:off x="967471" y="4940661"/>
            <a:ext cx="45406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Utilisation d’un capteur inertiel (IMU) sans fil pour détecter les mouvements angulaires de la nacelle.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pic>
        <p:nvPicPr>
          <p:cNvPr id="3" name="stablisation camer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835696" y="1484784"/>
            <a:ext cx="5824390" cy="3281346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893954"/>
            <a:ext cx="2301869" cy="101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9698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548680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active</a:t>
            </a:r>
          </a:p>
        </p:txBody>
      </p:sp>
      <p:sp>
        <p:nvSpPr>
          <p:cNvPr id="2" name="Rectangle 1"/>
          <p:cNvSpPr/>
          <p:nvPr/>
        </p:nvSpPr>
        <p:spPr>
          <a:xfrm>
            <a:off x="611560" y="1424135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u="sng" dirty="0" smtClean="0">
                <a:solidFill>
                  <a:srgbClr val="B26B02"/>
                </a:solidFill>
                <a:latin typeface="Arial" charset="0"/>
              </a:rPr>
              <a:t>Résultats attendus </a:t>
            </a:r>
            <a:r>
              <a:rPr lang="fr-FR" sz="1800" b="1" dirty="0" smtClean="0">
                <a:solidFill>
                  <a:srgbClr val="B26B02"/>
                </a:solidFill>
                <a:latin typeface="Arial" charset="0"/>
              </a:rPr>
              <a:t>:</a:t>
            </a:r>
            <a:endParaRPr lang="fr-FR" sz="18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47664" y="2132856"/>
            <a:ext cx="41601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1600" b="1" dirty="0" smtClean="0">
                <a:solidFill>
                  <a:srgbClr val="B26B02"/>
                </a:solidFill>
                <a:latin typeface="Arial" charset="0"/>
              </a:rPr>
              <a:t>prototype du dispositif de correction ;</a:t>
            </a:r>
            <a:endParaRPr lang="fr-FR" sz="16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47664" y="2492896"/>
            <a:ext cx="52565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1600" b="1" dirty="0" smtClean="0">
                <a:solidFill>
                  <a:srgbClr val="B26B02"/>
                </a:solidFill>
                <a:latin typeface="Arial" charset="0"/>
              </a:rPr>
              <a:t>estimation </a:t>
            </a:r>
            <a:r>
              <a:rPr lang="fr-FR" sz="1600" b="1" dirty="0">
                <a:solidFill>
                  <a:srgbClr val="B26B02"/>
                </a:solidFill>
                <a:latin typeface="Arial" charset="0"/>
              </a:rPr>
              <a:t>de la qualité de la </a:t>
            </a:r>
            <a:r>
              <a:rPr lang="fr-FR" sz="1600" b="1" dirty="0" smtClean="0">
                <a:solidFill>
                  <a:srgbClr val="B26B02"/>
                </a:solidFill>
                <a:latin typeface="Arial" charset="0"/>
              </a:rPr>
              <a:t>stabilisation ;</a:t>
            </a:r>
            <a:endParaRPr lang="fr-FR" sz="16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47664" y="1772816"/>
            <a:ext cx="55707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fr-FR" sz="1600" b="1" dirty="0">
                <a:solidFill>
                  <a:srgbClr val="B26B02"/>
                </a:solidFill>
                <a:latin typeface="Arial" charset="0"/>
              </a:rPr>
              <a:t>é</a:t>
            </a:r>
            <a:r>
              <a:rPr lang="fr-FR" sz="1600" b="1" dirty="0" smtClean="0">
                <a:solidFill>
                  <a:srgbClr val="B26B02"/>
                </a:solidFill>
                <a:latin typeface="Arial" charset="0"/>
              </a:rPr>
              <a:t>tude de faisabilité  =&gt; adaptation à la montgolfière ;</a:t>
            </a:r>
            <a:endParaRPr lang="fr-FR" sz="16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276086" y="3741132"/>
            <a:ext cx="1902866" cy="175955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3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B05C05">
                <a:alpha val="3607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52832" y="4915896"/>
            <a:ext cx="33056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B26B02"/>
                </a:solidFill>
                <a:latin typeface="Arial" charset="0"/>
              </a:rPr>
              <a:t>Expérimenter/ mettre au point le prototype</a:t>
            </a:r>
            <a:endParaRPr lang="fr-FR" sz="16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252832" y="3725229"/>
            <a:ext cx="3639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B26B02"/>
                </a:solidFill>
                <a:latin typeface="Arial" charset="0"/>
              </a:rPr>
              <a:t>Modéliser le comportement de la nacelle </a:t>
            </a:r>
            <a:endParaRPr lang="fr-FR" sz="16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8443" y="3741132"/>
            <a:ext cx="3161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B26B02"/>
                </a:solidFill>
                <a:latin typeface="Arial" charset="0"/>
              </a:rPr>
              <a:t>Analyser la solution présentée</a:t>
            </a:r>
            <a:endParaRPr lang="fr-FR" sz="16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2244" y="5013176"/>
            <a:ext cx="26938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Communiquer / présenter le prototype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11406" y="4307904"/>
            <a:ext cx="162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800" b="1" dirty="0" smtClean="0">
                <a:solidFill>
                  <a:srgbClr val="B26B02"/>
                </a:solidFill>
                <a:latin typeface="Arial" charset="0"/>
              </a:rPr>
              <a:t>Stabilisation </a:t>
            </a:r>
          </a:p>
          <a:p>
            <a:pPr algn="ctr"/>
            <a:r>
              <a:rPr lang="fr-FR" sz="1800" b="1" dirty="0" smtClean="0">
                <a:solidFill>
                  <a:srgbClr val="B26B02"/>
                </a:solidFill>
                <a:latin typeface="Arial" charset="0"/>
              </a:rPr>
              <a:t>active</a:t>
            </a:r>
            <a:endParaRPr lang="fr-FR" sz="18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13" name="Flèche en arc 12"/>
          <p:cNvSpPr/>
          <p:nvPr/>
        </p:nvSpPr>
        <p:spPr>
          <a:xfrm rot="7988344">
            <a:off x="3107196" y="3462204"/>
            <a:ext cx="2281685" cy="2279205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4935318"/>
              <a:gd name="adj5" fmla="val 12500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37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B05C05">
                <a:alpha val="3607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3059668"/>
            <a:ext cx="3504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u="sng" dirty="0" smtClean="0">
                <a:solidFill>
                  <a:srgbClr val="B26B02"/>
                </a:solidFill>
                <a:latin typeface="Arial" charset="0"/>
              </a:rPr>
              <a:t>Déroulement</a:t>
            </a:r>
            <a:endParaRPr lang="fr-FR" sz="1800" b="1" u="sng" dirty="0">
              <a:solidFill>
                <a:srgbClr val="B26B0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210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5" grpId="0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404664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active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1213027" y="1000300"/>
            <a:ext cx="6782977" cy="1140842"/>
            <a:chOff x="-2513518" y="2478893"/>
            <a:chExt cx="13565958" cy="2281685"/>
          </a:xfrm>
        </p:grpSpPr>
        <p:sp>
          <p:nvSpPr>
            <p:cNvPr id="17" name="Ellipse 16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189659" y="3864442"/>
              <a:ext cx="4810884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Expérimenter/ mettre au point le prototype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-2470530" y="3814846"/>
              <a:ext cx="5774094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Communiquer / </a:t>
              </a:r>
              <a:r>
                <a:rPr lang="fr-FR" sz="800" b="1" dirty="0" smtClean="0">
                  <a:solidFill>
                    <a:srgbClr val="B26B02"/>
                  </a:solidFill>
                  <a:latin typeface="Arial" charset="0"/>
                </a:rPr>
                <a:t>présenter  </a:t>
              </a:r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le prototype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active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1" name="Flèche en arc 20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-2513518" y="2560167"/>
              <a:ext cx="7063474" cy="73866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Analyser la solution présentée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232528" y="2787221"/>
              <a:ext cx="6819912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Modéliser le comportement de la nacelle 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683568" y="2420888"/>
            <a:ext cx="3865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principe 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de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la stabilisation 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active 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683568" y="3933056"/>
            <a:ext cx="1656184" cy="757654"/>
          </a:xfrm>
          <a:prstGeom prst="roundRect">
            <a:avLst/>
          </a:prstGeom>
          <a:solidFill>
            <a:schemeClr val="lt1">
              <a:alpha val="60000"/>
            </a:schemeClr>
          </a:solidFill>
          <a:ln w="12700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Capteur inertiel</a:t>
            </a:r>
          </a:p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Positionné sur la base de la lyre </a:t>
            </a:r>
            <a:endParaRPr lang="fr-FR" sz="11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3707904" y="4149080"/>
            <a:ext cx="1656184" cy="289441"/>
          </a:xfrm>
          <a:prstGeom prst="roundRect">
            <a:avLst/>
          </a:prstGeom>
          <a:solidFill>
            <a:schemeClr val="lt1">
              <a:alpha val="60000"/>
            </a:schemeClr>
          </a:solidFill>
          <a:ln w="12700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Unité de traitement</a:t>
            </a:r>
          </a:p>
        </p:txBody>
      </p:sp>
      <p:sp>
        <p:nvSpPr>
          <p:cNvPr id="24" name="Rectangle à coins arrondis 23"/>
          <p:cNvSpPr/>
          <p:nvPr/>
        </p:nvSpPr>
        <p:spPr>
          <a:xfrm>
            <a:off x="7164288" y="3933056"/>
            <a:ext cx="1368152" cy="664012"/>
          </a:xfrm>
          <a:prstGeom prst="roundRect">
            <a:avLst/>
          </a:prstGeom>
          <a:solidFill>
            <a:schemeClr val="lt1">
              <a:alpha val="60000"/>
            </a:schemeClr>
          </a:solidFill>
          <a:ln w="12700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Lyre motorisée support de la caméra</a:t>
            </a:r>
            <a:endParaRPr lang="fr-FR" sz="11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411760" y="2884438"/>
            <a:ext cx="1944216" cy="1192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Mouvements angulaires  de la nacelle: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Roulis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Tangage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fr-FR" sz="1100" b="1" dirty="0" smtClean="0">
                <a:solidFill>
                  <a:schemeClr val="folHlink"/>
                </a:solidFill>
                <a:latin typeface="Arial" charset="0"/>
              </a:rPr>
              <a:t>lacet</a:t>
            </a:r>
            <a:endParaRPr lang="fr-FR" sz="11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28" name="Pentagone 27"/>
          <p:cNvSpPr>
            <a:spLocks noChangeArrowheads="1"/>
          </p:cNvSpPr>
          <p:nvPr/>
        </p:nvSpPr>
        <p:spPr bwMode="auto">
          <a:xfrm>
            <a:off x="2411760" y="4221088"/>
            <a:ext cx="1152128" cy="14401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29" name="Pentagone 28"/>
          <p:cNvSpPr>
            <a:spLocks noChangeArrowheads="1"/>
          </p:cNvSpPr>
          <p:nvPr/>
        </p:nvSpPr>
        <p:spPr bwMode="auto">
          <a:xfrm>
            <a:off x="5652120" y="4221088"/>
            <a:ext cx="1368152" cy="14401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436096" y="3140968"/>
            <a:ext cx="194421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ordres de déplacements en sens inverse de ceux détectés</a:t>
            </a:r>
            <a:endParaRPr lang="fr-FR" sz="11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11560" y="5085184"/>
            <a:ext cx="7848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La mise au point du prototype sur la montgolfière est compliquée, il est donc nécessaire de développer un modèle de la nacelle dans le laboratoire.  </a:t>
            </a:r>
          </a:p>
        </p:txBody>
      </p:sp>
    </p:spTree>
    <p:extLst>
      <p:ext uri="{BB962C8B-B14F-4D97-AF65-F5344CB8AC3E}">
        <p14:creationId xmlns:p14="http://schemas.microsoft.com/office/powerpoint/2010/main" val="3660409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4" grpId="0" animBg="1"/>
      <p:bldP spid="15" grpId="0" animBg="1"/>
      <p:bldP spid="24" grpId="0" animBg="1"/>
      <p:bldP spid="25" grpId="0"/>
      <p:bldP spid="28" grpId="0" animBg="1"/>
      <p:bldP spid="29" grpId="0" animBg="1"/>
      <p:bldP spid="37" grpId="0"/>
      <p:bldP spid="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404664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active</a:t>
            </a:r>
          </a:p>
        </p:txBody>
      </p:sp>
      <p:grpSp>
        <p:nvGrpSpPr>
          <p:cNvPr id="2" name="Groupe 23"/>
          <p:cNvGrpSpPr/>
          <p:nvPr/>
        </p:nvGrpSpPr>
        <p:grpSpPr>
          <a:xfrm>
            <a:off x="1403648" y="1001111"/>
            <a:ext cx="6620241" cy="1140842"/>
            <a:chOff x="-1283016" y="2478893"/>
            <a:chExt cx="13240486" cy="2281685"/>
          </a:xfrm>
        </p:grpSpPr>
        <p:sp>
          <p:nvSpPr>
            <p:cNvPr id="25" name="Ellipse 24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189659" y="3864442"/>
              <a:ext cx="4810884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Expérimenter/ mettre au point le prototype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-1283016" y="4048652"/>
              <a:ext cx="4311270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Communiquer / </a:t>
              </a:r>
              <a:r>
                <a:rPr lang="fr-FR" sz="800" b="1" dirty="0" smtClean="0">
                  <a:solidFill>
                    <a:srgbClr val="B26B02"/>
                  </a:solidFill>
                  <a:latin typeface="Arial" charset="0"/>
                </a:rPr>
                <a:t>présenter  </a:t>
              </a:r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le prototype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active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9" name="Flèche en arc 28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-836131" y="2560167"/>
              <a:ext cx="3708699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Analyser la solution présentée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586494" y="2478893"/>
              <a:ext cx="6370976" cy="1292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Modéliser le </a:t>
              </a:r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comportement</a:t>
              </a:r>
            </a:p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 </a:t>
              </a:r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de la nacelle 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508957" y="2443535"/>
            <a:ext cx="54418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Le modèle du pendule : </a:t>
            </a:r>
          </a:p>
          <a:p>
            <a:pPr>
              <a:buFont typeface="Wingdings" pitchFamily="2" charset="2"/>
              <a:buChar char="Ø"/>
            </a:pP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rappel des notions vues en physique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721798" y="2204864"/>
            <a:ext cx="1306513" cy="3302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3" name="Connecteur droit 12"/>
          <p:cNvCxnSpPr>
            <a:stCxn id="12" idx="2"/>
            <a:endCxn id="14" idx="5"/>
          </p:cNvCxnSpPr>
          <p:nvPr/>
        </p:nvCxnSpPr>
        <p:spPr>
          <a:xfrm>
            <a:off x="7375055" y="2535064"/>
            <a:ext cx="512213" cy="1170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 flipH="1" flipV="1">
            <a:off x="7867972" y="3678064"/>
            <a:ext cx="131763" cy="1905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/>
          <p:cNvCxnSpPr>
            <a:stCxn id="12" idx="2"/>
          </p:cNvCxnSpPr>
          <p:nvPr/>
        </p:nvCxnSpPr>
        <p:spPr>
          <a:xfrm>
            <a:off x="7375055" y="2535064"/>
            <a:ext cx="0" cy="170180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6619007" y="3140968"/>
            <a:ext cx="0" cy="55880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120156" y="4773756"/>
            <a:ext cx="1155700" cy="959500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56176" y="3100370"/>
            <a:ext cx="246931" cy="530902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925289"/>
            <a:ext cx="3082698" cy="23120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508956" y="3501008"/>
            <a:ext cx="47831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folHlink"/>
                </a:solidFill>
                <a:latin typeface="Arial" charset="0"/>
              </a:rPr>
              <a:t>D</a:t>
            </a:r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e </a:t>
            </a:r>
            <a:r>
              <a:rPr lang="fr-FR" b="1" dirty="0">
                <a:solidFill>
                  <a:schemeClr val="folHlink"/>
                </a:solidFill>
                <a:latin typeface="Arial" charset="0"/>
              </a:rPr>
              <a:t>quoi dépend la période T </a:t>
            </a:r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?</a:t>
            </a:r>
            <a:endParaRPr lang="fr-FR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9552" y="4130580"/>
            <a:ext cx="52100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 Elle </a:t>
            </a:r>
            <a:r>
              <a:rPr lang="fr-FR" sz="1600" b="1" u="sng" dirty="0">
                <a:solidFill>
                  <a:schemeClr val="folHlink"/>
                </a:solidFill>
                <a:latin typeface="Arial" charset="0"/>
              </a:rPr>
              <a:t>ne dépend pas </a:t>
            </a: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de la masse, ni de l’angle.</a:t>
            </a:r>
          </a:p>
          <a:p>
            <a:pPr>
              <a:buFont typeface="Wingdings" pitchFamily="2" charset="2"/>
              <a:buChar char="q"/>
            </a:pP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 Elle </a:t>
            </a:r>
            <a:r>
              <a:rPr lang="fr-FR" sz="1600" b="1" u="sng" dirty="0">
                <a:solidFill>
                  <a:schemeClr val="folHlink"/>
                </a:solidFill>
                <a:latin typeface="Arial" charset="0"/>
              </a:rPr>
              <a:t>dépend</a:t>
            </a: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 de la longueur du pendule.</a:t>
            </a:r>
          </a:p>
        </p:txBody>
      </p:sp>
    </p:spTree>
    <p:extLst>
      <p:ext uri="{BB962C8B-B14F-4D97-AF65-F5344CB8AC3E}">
        <p14:creationId xmlns:p14="http://schemas.microsoft.com/office/powerpoint/2010/main" val="23295361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4" grpId="0" animBg="1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404664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active</a:t>
            </a:r>
          </a:p>
        </p:txBody>
      </p:sp>
      <p:grpSp>
        <p:nvGrpSpPr>
          <p:cNvPr id="2" name="Groupe 23"/>
          <p:cNvGrpSpPr/>
          <p:nvPr/>
        </p:nvGrpSpPr>
        <p:grpSpPr>
          <a:xfrm>
            <a:off x="1403648" y="1001111"/>
            <a:ext cx="6620241" cy="1140842"/>
            <a:chOff x="-1283016" y="2478893"/>
            <a:chExt cx="13240486" cy="2281685"/>
          </a:xfrm>
        </p:grpSpPr>
        <p:sp>
          <p:nvSpPr>
            <p:cNvPr id="25" name="Ellipse 24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189659" y="3864442"/>
              <a:ext cx="4810884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Expérimenter/ mettre au point le prototype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-1283016" y="4048652"/>
              <a:ext cx="4311270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Communiquer / </a:t>
              </a:r>
              <a:r>
                <a:rPr lang="fr-FR" sz="800" b="1" dirty="0" smtClean="0">
                  <a:solidFill>
                    <a:srgbClr val="B26B02"/>
                  </a:solidFill>
                  <a:latin typeface="Arial" charset="0"/>
                </a:rPr>
                <a:t>présenter  </a:t>
              </a:r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le prototype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active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9" name="Flèche en arc 28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-836131" y="2560167"/>
              <a:ext cx="3708699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Analyser la solution présentée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586494" y="2478893"/>
              <a:ext cx="6370976" cy="1292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Modéliser le </a:t>
              </a:r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comportement</a:t>
              </a:r>
            </a:p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 </a:t>
              </a:r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de la nacelle 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416787" y="2272129"/>
            <a:ext cx="66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folHlink"/>
                </a:solidFill>
                <a:latin typeface="Arial" charset="0"/>
              </a:rPr>
              <a:t>Détermination des paramètres du </a:t>
            </a:r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pendule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418014" y="3005237"/>
            <a:ext cx="246862" cy="539750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548589" y="3356992"/>
            <a:ext cx="223211" cy="525626"/>
          </a:xfrm>
          <a:prstGeom prst="rect">
            <a:avLst/>
          </a:prstGeom>
          <a:noFill/>
        </p:spPr>
      </p:pic>
      <p:grpSp>
        <p:nvGrpSpPr>
          <p:cNvPr id="3" name="Groupe 2"/>
          <p:cNvGrpSpPr/>
          <p:nvPr/>
        </p:nvGrpSpPr>
        <p:grpSpPr>
          <a:xfrm>
            <a:off x="6766189" y="2492896"/>
            <a:ext cx="1724948" cy="2251740"/>
            <a:chOff x="6865516" y="4134698"/>
            <a:chExt cx="1724948" cy="2251740"/>
          </a:xfrm>
        </p:grpSpPr>
        <p:pic>
          <p:nvPicPr>
            <p:cNvPr id="14" name="Picture 6" descr="http://www.momes.net/coloriages/vehicules/images/montgolfiere-330.gi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2580000">
              <a:off x="6865516" y="4134698"/>
              <a:ext cx="1571625" cy="1938338"/>
            </a:xfrm>
            <a:prstGeom prst="rect">
              <a:avLst/>
            </a:prstGeom>
            <a:noFill/>
          </p:spPr>
        </p:pic>
        <p:cxnSp>
          <p:nvCxnSpPr>
            <p:cNvPr id="15" name="Connecteur droit 14"/>
            <p:cNvCxnSpPr/>
            <p:nvPr/>
          </p:nvCxnSpPr>
          <p:spPr>
            <a:xfrm>
              <a:off x="7364790" y="4824338"/>
              <a:ext cx="800100" cy="838200"/>
            </a:xfrm>
            <a:prstGeom prst="line">
              <a:avLst/>
            </a:prstGeom>
            <a:ln w="57150" cmpd="sng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/>
            <p:nvPr/>
          </p:nvCxnSpPr>
          <p:spPr>
            <a:xfrm flipV="1">
              <a:off x="7364790" y="4151238"/>
              <a:ext cx="0" cy="673100"/>
            </a:xfrm>
            <a:prstGeom prst="straightConnector1">
              <a:avLst/>
            </a:prstGeom>
            <a:ln w="57150" cmpd="sng"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/>
            <p:nvPr/>
          </p:nvCxnSpPr>
          <p:spPr>
            <a:xfrm>
              <a:off x="8164890" y="5662538"/>
              <a:ext cx="0" cy="723900"/>
            </a:xfrm>
            <a:prstGeom prst="straightConnector1">
              <a:avLst/>
            </a:prstGeom>
            <a:ln w="57150" cmpd="sng">
              <a:tailEnd type="arrow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8" name="ZoneTexte 17"/>
            <p:cNvSpPr txBox="1"/>
            <p:nvPr/>
          </p:nvSpPr>
          <p:spPr>
            <a:xfrm>
              <a:off x="7013412" y="4639672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C</a:t>
              </a:r>
              <a:endParaRPr lang="fr-FR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8213562" y="5293206"/>
              <a:ext cx="364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G</a:t>
              </a:r>
              <a:endParaRPr lang="fr-FR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pic>
          <p:nvPicPr>
            <p:cNvPr id="20" name="Picture 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24328" y="4221088"/>
              <a:ext cx="246862" cy="539750"/>
            </a:xfrm>
            <a:prstGeom prst="rect">
              <a:avLst/>
            </a:prstGeom>
            <a:noFill/>
          </p:spPr>
        </p:pic>
        <p:pic>
          <p:nvPicPr>
            <p:cNvPr id="21" name="Picture 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318110" y="5732389"/>
              <a:ext cx="272354" cy="641349"/>
            </a:xfrm>
            <a:prstGeom prst="rect">
              <a:avLst/>
            </a:prstGeom>
            <a:noFill/>
          </p:spPr>
        </p:pic>
      </p:grpSp>
      <p:sp>
        <p:nvSpPr>
          <p:cNvPr id="4" name="Rectangle 3"/>
          <p:cNvSpPr/>
          <p:nvPr/>
        </p:nvSpPr>
        <p:spPr>
          <a:xfrm>
            <a:off x="-7714" y="3963166"/>
            <a:ext cx="731601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itchFamily="2" charset="2"/>
              <a:buChar char="Ø"/>
            </a:pPr>
            <a:r>
              <a:rPr lang="fr-FR" sz="1800" b="1" u="sng" dirty="0" smtClean="0">
                <a:solidFill>
                  <a:schemeClr val="folHlink"/>
                </a:solidFill>
                <a:latin typeface="Arial" charset="0"/>
              </a:rPr>
              <a:t> Constatation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: 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les </a:t>
            </a: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points 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d’applications </a:t>
            </a: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ne sont pas les 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mêmes </a:t>
            </a:r>
            <a:r>
              <a:rPr lang="fr-FR" sz="1600" b="1" dirty="0">
                <a:solidFill>
                  <a:schemeClr val="folHlink"/>
                </a:solidFill>
                <a:latin typeface="Arial" charset="0"/>
              </a:rPr>
              <a:t>: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  <a:p>
            <a:pPr lvl="3">
              <a:buFont typeface="Wingdings" pitchFamily="2" charset="2"/>
              <a:buChar char="q"/>
            </a:pP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centre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de poussée C</a:t>
            </a:r>
          </a:p>
          <a:p>
            <a:pPr lvl="3">
              <a:buFont typeface="Wingdings" pitchFamily="2" charset="2"/>
              <a:buChar char="q"/>
            </a:pP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 centre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de gravité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P</a:t>
            </a:r>
            <a:endParaRPr lang="fr-FR" sz="20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4231" y="2767281"/>
            <a:ext cx="61024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C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omprendre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la dynamique de la Montgolfière</a:t>
            </a:r>
          </a:p>
          <a:p>
            <a:pPr lvl="1">
              <a:buFont typeface="Wingdings" pitchFamily="2" charset="2"/>
              <a:buChar char="q"/>
            </a:pP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 Poussée d’Archimède :</a:t>
            </a:r>
          </a:p>
          <a:p>
            <a:pPr lvl="1">
              <a:buFont typeface="Wingdings" pitchFamily="2" charset="2"/>
              <a:buChar char="q"/>
            </a:pP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 Poids :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28187" y="5157192"/>
            <a:ext cx="7196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2000" b="1" u="sng" dirty="0" smtClean="0">
                <a:solidFill>
                  <a:schemeClr val="folHlink"/>
                </a:solidFill>
                <a:latin typeface="Arial" charset="0"/>
              </a:rPr>
              <a:t>Longueur du pendule</a:t>
            </a:r>
            <a:endParaRPr lang="fr-FR" sz="2000" b="1" u="sng" dirty="0">
              <a:solidFill>
                <a:schemeClr val="folHlink"/>
              </a:solidFill>
              <a:latin typeface="Arial" charset="0"/>
            </a:endParaRPr>
          </a:p>
          <a:p>
            <a:pPr marL="1714500" lvl="3" indent="-342900">
              <a:buFont typeface="Wingdings" pitchFamily="2" charset="2"/>
              <a:buChar char="Ø"/>
            </a:pP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Elle doit correspondre à la longueur CG</a:t>
            </a:r>
          </a:p>
        </p:txBody>
      </p:sp>
    </p:spTree>
    <p:extLst>
      <p:ext uri="{BB962C8B-B14F-4D97-AF65-F5344CB8AC3E}">
        <p14:creationId xmlns:p14="http://schemas.microsoft.com/office/powerpoint/2010/main" val="2595270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" grpId="0"/>
      <p:bldP spid="5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404664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active</a:t>
            </a:r>
          </a:p>
        </p:txBody>
      </p:sp>
      <p:grpSp>
        <p:nvGrpSpPr>
          <p:cNvPr id="2" name="Groupe 23"/>
          <p:cNvGrpSpPr/>
          <p:nvPr/>
        </p:nvGrpSpPr>
        <p:grpSpPr>
          <a:xfrm>
            <a:off x="1403648" y="1001111"/>
            <a:ext cx="6620241" cy="1140842"/>
            <a:chOff x="-1283016" y="2478893"/>
            <a:chExt cx="13240486" cy="2281685"/>
          </a:xfrm>
        </p:grpSpPr>
        <p:sp>
          <p:nvSpPr>
            <p:cNvPr id="25" name="Ellipse 24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189659" y="3864442"/>
              <a:ext cx="4810884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Expérimenter/ mettre au point le prototype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-1283016" y="4048652"/>
              <a:ext cx="4311270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Communiquer / </a:t>
              </a:r>
              <a:r>
                <a:rPr lang="fr-FR" sz="800" b="1" dirty="0" smtClean="0">
                  <a:solidFill>
                    <a:srgbClr val="B26B02"/>
                  </a:solidFill>
                  <a:latin typeface="Arial" charset="0"/>
                </a:rPr>
                <a:t>présenter  </a:t>
              </a:r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le prototype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active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9" name="Flèche en arc 28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-836131" y="2560167"/>
              <a:ext cx="3708699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Analyser la solution présentée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586494" y="2478893"/>
              <a:ext cx="6370976" cy="1292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Modéliser le </a:t>
              </a:r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comportement</a:t>
              </a:r>
            </a:p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 </a:t>
              </a:r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de la nacelle 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534218" y="3329697"/>
            <a:ext cx="37497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 Détermination à l’aide d’un modeleur :</a:t>
            </a:r>
            <a:endParaRPr lang="fr-FR" sz="2000" b="1" dirty="0">
              <a:solidFill>
                <a:schemeClr val="folHlink"/>
              </a:solidFill>
              <a:latin typeface="Arial" charset="0"/>
            </a:endParaRPr>
          </a:p>
          <a:p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   - du centre de poussée C</a:t>
            </a:r>
          </a:p>
          <a:p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    - du centre de gravité G.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640" y="2722731"/>
            <a:ext cx="3610744" cy="2804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ZoneTexte 12"/>
          <p:cNvSpPr txBox="1"/>
          <p:nvPr/>
        </p:nvSpPr>
        <p:spPr>
          <a:xfrm>
            <a:off x="416787" y="2272129"/>
            <a:ext cx="6649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folHlink"/>
                </a:solidFill>
                <a:latin typeface="Arial" charset="0"/>
              </a:rPr>
              <a:t>Détermination des paramètres du </a:t>
            </a:r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pendule</a:t>
            </a:r>
          </a:p>
        </p:txBody>
      </p:sp>
      <p:sp>
        <p:nvSpPr>
          <p:cNvPr id="3" name="Rectangle 2"/>
          <p:cNvSpPr/>
          <p:nvPr/>
        </p:nvSpPr>
        <p:spPr>
          <a:xfrm>
            <a:off x="1964613" y="5499522"/>
            <a:ext cx="57475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Longueur </a:t>
            </a:r>
            <a:r>
              <a:rPr lang="fr-FR" b="1" dirty="0">
                <a:solidFill>
                  <a:schemeClr val="folHlink"/>
                </a:solidFill>
                <a:latin typeface="Arial" charset="0"/>
              </a:rPr>
              <a:t>du </a:t>
            </a:r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pendule : </a:t>
            </a:r>
            <a:r>
              <a:rPr lang="fr-FR" b="1" dirty="0">
                <a:solidFill>
                  <a:schemeClr val="folHlink"/>
                </a:solidFill>
                <a:latin typeface="Arial" charset="0"/>
              </a:rPr>
              <a:t>environ </a:t>
            </a:r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3 </a:t>
            </a:r>
            <a:r>
              <a:rPr lang="fr-FR" b="1" dirty="0">
                <a:solidFill>
                  <a:schemeClr val="folHlink"/>
                </a:solidFill>
                <a:latin typeface="Arial" charset="0"/>
              </a:rPr>
              <a:t>m</a:t>
            </a:r>
          </a:p>
        </p:txBody>
      </p:sp>
      <p:sp>
        <p:nvSpPr>
          <p:cNvPr id="16" name="Flèche droite à entaille 15"/>
          <p:cNvSpPr>
            <a:spLocks noChangeArrowheads="1"/>
          </p:cNvSpPr>
          <p:nvPr/>
        </p:nvSpPr>
        <p:spPr bwMode="auto">
          <a:xfrm>
            <a:off x="971600" y="5517232"/>
            <a:ext cx="648072" cy="39785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270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3" grpId="0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404664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active</a:t>
            </a:r>
          </a:p>
        </p:txBody>
      </p:sp>
      <p:grpSp>
        <p:nvGrpSpPr>
          <p:cNvPr id="2" name="Groupe 23"/>
          <p:cNvGrpSpPr/>
          <p:nvPr/>
        </p:nvGrpSpPr>
        <p:grpSpPr>
          <a:xfrm>
            <a:off x="1403648" y="1001111"/>
            <a:ext cx="6620241" cy="1140842"/>
            <a:chOff x="-1283016" y="2478893"/>
            <a:chExt cx="13240486" cy="2281685"/>
          </a:xfrm>
        </p:grpSpPr>
        <p:sp>
          <p:nvSpPr>
            <p:cNvPr id="25" name="Ellipse 24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189659" y="3864442"/>
              <a:ext cx="4810884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Expérimenter/ mettre au point le prototype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-1283016" y="4048652"/>
              <a:ext cx="4311270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Communiquer / </a:t>
              </a:r>
              <a:r>
                <a:rPr lang="fr-FR" sz="800" b="1" dirty="0" smtClean="0">
                  <a:solidFill>
                    <a:srgbClr val="B26B02"/>
                  </a:solidFill>
                  <a:latin typeface="Arial" charset="0"/>
                </a:rPr>
                <a:t>présenter  </a:t>
              </a:r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le prototype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active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29" name="Flèche en arc 28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-836131" y="2560167"/>
              <a:ext cx="3708699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Analyser la solution présentée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586494" y="2478893"/>
              <a:ext cx="6370976" cy="1292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Modéliser le </a:t>
              </a:r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comportement</a:t>
              </a:r>
            </a:p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 </a:t>
              </a:r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de la nacelle </a:t>
              </a: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539552" y="2132856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folHlink"/>
                </a:solidFill>
                <a:latin typeface="Arial" charset="0"/>
              </a:rPr>
              <a:t>Vérification et validation des paramètres du </a:t>
            </a:r>
            <a:r>
              <a:rPr lang="fr-FR" b="1" dirty="0" smtClean="0">
                <a:solidFill>
                  <a:schemeClr val="folHlink"/>
                </a:solidFill>
                <a:latin typeface="Arial" charset="0"/>
              </a:rPr>
              <a:t>pendule</a:t>
            </a:r>
            <a:endParaRPr lang="fr-FR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59282" y="2786152"/>
            <a:ext cx="50451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Wingdings" pitchFamily="2" charset="2"/>
              <a:buChar char="Ø"/>
            </a:pP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Réalisation d’un vol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dans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le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gymnase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Mesure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de la période grâce au pointage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vidéo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Période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mesurée conforme à celle du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modèle</a:t>
            </a:r>
            <a:endParaRPr lang="fr-FR" sz="20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27584" y="5157192"/>
            <a:ext cx="8281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La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mise au point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et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l’expérimentation du prototype de stabilisation peut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être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réalisée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sur un pendule simple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 installé </a:t>
            </a:r>
            <a:r>
              <a:rPr lang="fr-FR" sz="2000" b="1" dirty="0">
                <a:solidFill>
                  <a:schemeClr val="folHlink"/>
                </a:solidFill>
                <a:latin typeface="Arial" charset="0"/>
              </a:rPr>
              <a:t>dans </a:t>
            </a:r>
            <a:r>
              <a:rPr lang="fr-FR" sz="2000" b="1" dirty="0" smtClean="0">
                <a:solidFill>
                  <a:schemeClr val="folHlink"/>
                </a:solidFill>
                <a:latin typeface="Arial" charset="0"/>
              </a:rPr>
              <a:t>le laboratoire</a:t>
            </a:r>
            <a:endParaRPr lang="fr-FR" sz="2000" b="1" u="sng" dirty="0">
              <a:solidFill>
                <a:schemeClr val="folHlink"/>
              </a:solidFill>
              <a:latin typeface="Arial" charset="0"/>
            </a:endParaRPr>
          </a:p>
        </p:txBody>
      </p:sp>
      <p:pic>
        <p:nvPicPr>
          <p:cNvPr id="5" name="vol mars 2013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19699" y="2604974"/>
            <a:ext cx="3099541" cy="2479633"/>
          </a:xfrm>
          <a:prstGeom prst="rect">
            <a:avLst/>
          </a:prstGeom>
        </p:spPr>
      </p:pic>
      <p:sp>
        <p:nvSpPr>
          <p:cNvPr id="15" name="Flèche droite à entaille 14"/>
          <p:cNvSpPr>
            <a:spLocks noChangeArrowheads="1"/>
          </p:cNvSpPr>
          <p:nvPr/>
        </p:nvSpPr>
        <p:spPr bwMode="auto">
          <a:xfrm>
            <a:off x="611560" y="5373216"/>
            <a:ext cx="648072" cy="39785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2704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11" grpId="0"/>
      <p:bldP spid="3" grpId="0"/>
      <p:bldP spid="4" grpId="0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404664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Stabilisation active</a:t>
            </a:r>
          </a:p>
        </p:txBody>
      </p:sp>
      <p:grpSp>
        <p:nvGrpSpPr>
          <p:cNvPr id="32" name="Groupe 31"/>
          <p:cNvGrpSpPr/>
          <p:nvPr/>
        </p:nvGrpSpPr>
        <p:grpSpPr>
          <a:xfrm>
            <a:off x="1253219" y="980728"/>
            <a:ext cx="6710576" cy="1140842"/>
            <a:chOff x="-1283018" y="2478893"/>
            <a:chExt cx="13421156" cy="2281685"/>
          </a:xfrm>
        </p:grpSpPr>
        <p:sp>
          <p:nvSpPr>
            <p:cNvPr id="33" name="Ellipse 32"/>
            <p:cNvSpPr/>
            <p:nvPr/>
          </p:nvSpPr>
          <p:spPr>
            <a:xfrm>
              <a:off x="3260576" y="2759061"/>
              <a:ext cx="1902866" cy="175955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228552" y="3271375"/>
              <a:ext cx="6909586" cy="12926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wrap="none">
              <a:spAutoFit/>
            </a:bodyPr>
            <a:lstStyle/>
            <a:p>
              <a:pPr algn="ctr"/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Expérimenter/ mettre au </a:t>
              </a:r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point</a:t>
              </a:r>
            </a:p>
            <a:p>
              <a:pPr algn="ctr"/>
              <a:r>
                <a:rPr lang="fr-FR" sz="1800" b="1" dirty="0" smtClean="0">
                  <a:solidFill>
                    <a:schemeClr val="folHlink"/>
                  </a:solidFill>
                  <a:latin typeface="Arial" charset="0"/>
                </a:rPr>
                <a:t> </a:t>
              </a:r>
              <a:r>
                <a:rPr lang="fr-FR" sz="1800" b="1" dirty="0">
                  <a:solidFill>
                    <a:schemeClr val="folHlink"/>
                  </a:solidFill>
                  <a:latin typeface="Arial" charset="0"/>
                </a:rPr>
                <a:t>le prototype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-1283018" y="3704584"/>
              <a:ext cx="4436227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Communiquer / </a:t>
              </a:r>
              <a:r>
                <a:rPr lang="fr-FR" sz="800" b="1" dirty="0" smtClean="0">
                  <a:solidFill>
                    <a:srgbClr val="B26B02"/>
                  </a:solidFill>
                  <a:latin typeface="Arial" charset="0"/>
                </a:rPr>
                <a:t>présenter  </a:t>
              </a:r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le prototype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303564" y="3325833"/>
              <a:ext cx="1805625" cy="7386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Stabilisation </a:t>
              </a:r>
            </a:p>
            <a:p>
              <a:pPr algn="ctr"/>
              <a:r>
                <a:rPr lang="fr-FR" sz="900" b="1" dirty="0" smtClean="0">
                  <a:solidFill>
                    <a:schemeClr val="folHlink"/>
                  </a:solidFill>
                  <a:latin typeface="Arial" charset="0"/>
                </a:rPr>
                <a:t>active</a:t>
              </a:r>
              <a:endParaRPr lang="fr-FR" sz="900" b="1" dirty="0">
                <a:solidFill>
                  <a:schemeClr val="folHlink"/>
                </a:solidFill>
                <a:latin typeface="Arial" charset="0"/>
              </a:endParaRPr>
            </a:p>
          </p:txBody>
        </p:sp>
        <p:sp>
          <p:nvSpPr>
            <p:cNvPr id="37" name="Flèche en arc 36"/>
            <p:cNvSpPr/>
            <p:nvPr/>
          </p:nvSpPr>
          <p:spPr>
            <a:xfrm rot="7988344">
              <a:off x="3091686" y="2480133"/>
              <a:ext cx="2281685" cy="2279205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4935318"/>
                <a:gd name="adj5" fmla="val 12500"/>
              </a:avLst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37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B05C05">
                  <a:alpha val="36078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80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836131" y="2560167"/>
              <a:ext cx="3708699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Analyser la solution présentée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232528" y="2551295"/>
              <a:ext cx="6819912" cy="430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800" b="1" dirty="0">
                  <a:solidFill>
                    <a:srgbClr val="B26B02"/>
                  </a:solidFill>
                  <a:latin typeface="Arial" charset="0"/>
                </a:rPr>
                <a:t>Modéliser le comportement de la nacelle 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7092280" y="5013176"/>
            <a:ext cx="14401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rgbClr val="B26B02"/>
                </a:solidFill>
                <a:latin typeface="Arial" charset="0"/>
                <a:ea typeface="+mn-ea"/>
              </a:rPr>
              <a:t>Servomoteur</a:t>
            </a:r>
            <a:endParaRPr lang="fr-FR" sz="1100" b="1" dirty="0">
              <a:solidFill>
                <a:srgbClr val="B26B02"/>
              </a:solidFill>
              <a:latin typeface="Arial" charset="0"/>
              <a:ea typeface="+mn-ea"/>
            </a:endParaRPr>
          </a:p>
        </p:txBody>
      </p:sp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140968"/>
            <a:ext cx="23717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à coins arrondis 12"/>
          <p:cNvSpPr/>
          <p:nvPr/>
        </p:nvSpPr>
        <p:spPr>
          <a:xfrm>
            <a:off x="683568" y="2420888"/>
            <a:ext cx="1656184" cy="757654"/>
          </a:xfrm>
          <a:prstGeom prst="roundRect">
            <a:avLst/>
          </a:prstGeom>
          <a:solidFill>
            <a:schemeClr val="lt1">
              <a:alpha val="60000"/>
            </a:schemeClr>
          </a:solidFill>
          <a:ln w="12700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Capteur inertiel</a:t>
            </a:r>
          </a:p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Positionné sur la base de la lyre </a:t>
            </a:r>
            <a:endParaRPr lang="fr-FR" sz="11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3707904" y="2636912"/>
            <a:ext cx="1656184" cy="289441"/>
          </a:xfrm>
          <a:prstGeom prst="roundRect">
            <a:avLst/>
          </a:prstGeom>
          <a:solidFill>
            <a:schemeClr val="lt1">
              <a:alpha val="60000"/>
            </a:schemeClr>
          </a:solidFill>
          <a:ln w="12700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Unité de traitement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7164288" y="2420888"/>
            <a:ext cx="1368152" cy="664012"/>
          </a:xfrm>
          <a:prstGeom prst="roundRect">
            <a:avLst/>
          </a:prstGeom>
          <a:solidFill>
            <a:schemeClr val="lt1">
              <a:alpha val="60000"/>
            </a:schemeClr>
          </a:solidFill>
          <a:ln w="12700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fr-FR" sz="1100" b="1" dirty="0" smtClean="0">
                <a:solidFill>
                  <a:srgbClr val="B26B02"/>
                </a:solidFill>
                <a:latin typeface="Arial" charset="0"/>
              </a:rPr>
              <a:t>Lyre motorisée support de la caméra</a:t>
            </a:r>
            <a:endParaRPr lang="fr-FR" sz="1100" b="1" dirty="0">
              <a:solidFill>
                <a:srgbClr val="B26B02"/>
              </a:solidFill>
              <a:latin typeface="Arial" charset="0"/>
            </a:endParaRPr>
          </a:p>
        </p:txBody>
      </p:sp>
      <p:sp>
        <p:nvSpPr>
          <p:cNvPr id="17" name="Pentagone 16"/>
          <p:cNvSpPr>
            <a:spLocks noChangeArrowheads="1"/>
          </p:cNvSpPr>
          <p:nvPr/>
        </p:nvSpPr>
        <p:spPr bwMode="auto">
          <a:xfrm>
            <a:off x="2411760" y="2708920"/>
            <a:ext cx="1152128" cy="14401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18" name="Pentagone 17"/>
          <p:cNvSpPr>
            <a:spLocks noChangeArrowheads="1"/>
          </p:cNvSpPr>
          <p:nvPr/>
        </p:nvSpPr>
        <p:spPr bwMode="auto">
          <a:xfrm>
            <a:off x="5652120" y="2708920"/>
            <a:ext cx="1368152" cy="144016"/>
          </a:xfrm>
          <a:prstGeom prst="homePlat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  <a:miter lim="800000"/>
            <a:headEnd/>
            <a:tailEnd/>
          </a:ln>
          <a:effectLst>
            <a:outerShdw blurRad="63500" dist="38100" dir="5400000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fr-FR">
              <a:solidFill>
                <a:srgbClr val="FFFFFF"/>
              </a:solidFill>
              <a:latin typeface="Verdana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92288" y="4381059"/>
            <a:ext cx="14401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rgbClr val="B26B02"/>
                </a:solidFill>
                <a:latin typeface="Arial" charset="0"/>
                <a:ea typeface="+mn-ea"/>
              </a:rPr>
              <a:t>accéléromètre</a:t>
            </a:r>
            <a:endParaRPr lang="fr-FR" sz="1100" b="1" dirty="0">
              <a:solidFill>
                <a:srgbClr val="B26B02"/>
              </a:solidFill>
              <a:latin typeface="Arial" charset="0"/>
              <a:ea typeface="+mn-ea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181600" y="-3886200"/>
            <a:ext cx="1950720" cy="146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 l="14765" r="4025"/>
          <a:stretch>
            <a:fillRect/>
          </a:stretch>
        </p:blipFill>
        <p:spPr bwMode="auto">
          <a:xfrm>
            <a:off x="6948264" y="3429000"/>
            <a:ext cx="1584176" cy="1463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ectangle 23"/>
          <p:cNvSpPr/>
          <p:nvPr/>
        </p:nvSpPr>
        <p:spPr>
          <a:xfrm>
            <a:off x="3563888" y="5013176"/>
            <a:ext cx="20882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B26B02"/>
                </a:solidFill>
                <a:latin typeface="Arial" charset="0"/>
                <a:ea typeface="+mn-ea"/>
              </a:rPr>
              <a:t>Une carte </a:t>
            </a:r>
            <a:r>
              <a:rPr lang="fr-FR" sz="1400" b="1" dirty="0" smtClean="0">
                <a:solidFill>
                  <a:srgbClr val="B26B02"/>
                </a:solidFill>
                <a:latin typeface="Arial" charset="0"/>
                <a:ea typeface="+mn-ea"/>
              </a:rPr>
              <a:t>« </a:t>
            </a:r>
            <a:r>
              <a:rPr lang="fr-FR" sz="1400" b="1" dirty="0" err="1" smtClean="0">
                <a:solidFill>
                  <a:srgbClr val="B26B02"/>
                </a:solidFill>
                <a:latin typeface="Arial" charset="0"/>
                <a:ea typeface="+mn-ea"/>
              </a:rPr>
              <a:t>arduino</a:t>
            </a:r>
            <a:r>
              <a:rPr lang="fr-FR" sz="1400" b="1" dirty="0" smtClean="0">
                <a:solidFill>
                  <a:srgbClr val="B26B02"/>
                </a:solidFill>
                <a:latin typeface="Arial" charset="0"/>
                <a:ea typeface="+mn-ea"/>
              </a:rPr>
              <a:t>  »</a:t>
            </a:r>
            <a:endParaRPr lang="fr-FR" sz="1100" b="1" dirty="0">
              <a:solidFill>
                <a:srgbClr val="B26B02"/>
              </a:solidFill>
              <a:latin typeface="Arial" charset="0"/>
              <a:ea typeface="+mn-ea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24"/>
          <a:stretch>
            <a:fillRect/>
          </a:stretch>
        </p:blipFill>
        <p:spPr bwMode="auto">
          <a:xfrm>
            <a:off x="755576" y="3284984"/>
            <a:ext cx="1221749" cy="101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/>
          <p:cNvSpPr/>
          <p:nvPr/>
        </p:nvSpPr>
        <p:spPr>
          <a:xfrm>
            <a:off x="1979712" y="3501008"/>
            <a:ext cx="7200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rgbClr val="B26B02"/>
                </a:solidFill>
                <a:latin typeface="Arial" charset="0"/>
                <a:ea typeface="+mn-ea"/>
              </a:rPr>
              <a:t>X-</a:t>
            </a:r>
            <a:r>
              <a:rPr lang="fr-FR" sz="1400" b="1" dirty="0" err="1" smtClean="0">
                <a:solidFill>
                  <a:srgbClr val="B26B02"/>
                </a:solidFill>
                <a:latin typeface="Arial" charset="0"/>
                <a:ea typeface="+mn-ea"/>
              </a:rPr>
              <a:t>imu</a:t>
            </a:r>
            <a:endParaRPr lang="fr-FR" sz="1100" b="1" dirty="0">
              <a:solidFill>
                <a:srgbClr val="B26B02"/>
              </a:solidFill>
              <a:latin typeface="Arial" charset="0"/>
              <a:ea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 l="36913" t="24609" r="26173" b="11407"/>
          <a:stretch>
            <a:fillRect/>
          </a:stretch>
        </p:blipFill>
        <p:spPr bwMode="auto">
          <a:xfrm>
            <a:off x="654677" y="3654896"/>
            <a:ext cx="1181019" cy="153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4073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3" grpId="0" animBg="1"/>
      <p:bldP spid="14" grpId="0" animBg="1"/>
      <p:bldP spid="15" grpId="0" animBg="1"/>
      <p:bldP spid="17" grpId="0" animBg="1"/>
      <p:bldP spid="18" grpId="0" animBg="1"/>
      <p:bldP spid="21" grpId="0"/>
      <p:bldP spid="24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911672"/>
            <a:ext cx="6264695" cy="64512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Evaluation</a:t>
            </a:r>
            <a:b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Revue de projet</a:t>
            </a:r>
          </a:p>
        </p:txBody>
      </p:sp>
      <p:sp>
        <p:nvSpPr>
          <p:cNvPr id="2" name="Rectangle 1"/>
          <p:cNvSpPr/>
          <p:nvPr/>
        </p:nvSpPr>
        <p:spPr>
          <a:xfrm>
            <a:off x="971600" y="2276872"/>
            <a:ext cx="7200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S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tabilisation passive :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  <a:p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  C1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: justifier le choix d’un protocole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  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B3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: résoudre et simuler : les paramètres </a:t>
            </a:r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influents sont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identifiés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55576" y="1786406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>
                <a:solidFill>
                  <a:schemeClr val="folHlink"/>
                </a:solidFill>
                <a:latin typeface="Arial" charset="0"/>
              </a:rPr>
              <a:t>Compétences évaluées lors de la revue 1</a:t>
            </a:r>
          </a:p>
        </p:txBody>
      </p:sp>
      <p:sp>
        <p:nvSpPr>
          <p:cNvPr id="6" name="Rectangle 5"/>
          <p:cNvSpPr/>
          <p:nvPr/>
        </p:nvSpPr>
        <p:spPr>
          <a:xfrm>
            <a:off x="943626" y="3573016"/>
            <a:ext cx="72008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800" b="1" dirty="0" smtClean="0">
              <a:solidFill>
                <a:schemeClr val="folHlink"/>
              </a:solidFill>
              <a:latin typeface="Arial" charset="0"/>
            </a:endParaRPr>
          </a:p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Stabilisation active :</a:t>
            </a:r>
          </a:p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  B3: modéliser résoudre et simuler </a:t>
            </a:r>
          </a:p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  </a:t>
            </a:r>
            <a:r>
              <a:rPr lang="fr-FR" sz="1600" b="1" dirty="0" smtClean="0">
                <a:solidFill>
                  <a:schemeClr val="folHlink"/>
                </a:solidFill>
                <a:latin typeface="Arial" charset="0"/>
              </a:rPr>
              <a:t>C1:grandeurs spécifiques sont correctement identifiés</a:t>
            </a:r>
          </a:p>
          <a:p>
            <a:endParaRPr lang="fr-FR" sz="1600" b="1" dirty="0" smtClean="0">
              <a:solidFill>
                <a:schemeClr val="folHlink"/>
              </a:solidFill>
              <a:latin typeface="Arial" charset="0"/>
            </a:endParaRPr>
          </a:p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  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5308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911672"/>
            <a:ext cx="6264695" cy="64512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fr-FR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Bilan partiel</a:t>
            </a:r>
          </a:p>
        </p:txBody>
      </p:sp>
      <p:sp>
        <p:nvSpPr>
          <p:cNvPr id="3" name="Rectangle 2"/>
          <p:cNvSpPr/>
          <p:nvPr/>
        </p:nvSpPr>
        <p:spPr>
          <a:xfrm>
            <a:off x="827584" y="1950596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Constatations au regard des exemples présentés :</a:t>
            </a:r>
            <a:endParaRPr lang="fr-FR" sz="1800" b="1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1600" y="2708920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 pas de schéma type préétabli du déroulement des projets ;</a:t>
            </a:r>
          </a:p>
        </p:txBody>
      </p:sp>
      <p:sp>
        <p:nvSpPr>
          <p:cNvPr id="7" name="Rectangle 6"/>
          <p:cNvSpPr/>
          <p:nvPr/>
        </p:nvSpPr>
        <p:spPr>
          <a:xfrm>
            <a:off x="971600" y="3286725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 interventions des différents collègues fortement liées à l’évolution du projet ;</a:t>
            </a:r>
          </a:p>
        </p:txBody>
      </p:sp>
      <p:sp>
        <p:nvSpPr>
          <p:cNvPr id="8" name="Rectangle 7"/>
          <p:cNvSpPr/>
          <p:nvPr/>
        </p:nvSpPr>
        <p:spPr>
          <a:xfrm>
            <a:off x="971600" y="4221088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fr-FR" sz="1800" b="1" dirty="0" smtClean="0">
                <a:solidFill>
                  <a:srgbClr val="B26B02"/>
                </a:solidFill>
                <a:latin typeface="Arial" charset="0"/>
              </a:rPr>
              <a:t>ces interventions peuvent paraitre séquentielles mais nous avons veillé </a:t>
            </a:r>
            <a:r>
              <a:rPr lang="fr-FR" sz="1800" b="1" dirty="0" smtClean="0">
                <a:solidFill>
                  <a:schemeClr val="folHlink"/>
                </a:solidFill>
                <a:latin typeface="Arial" charset="0"/>
              </a:rPr>
              <a:t>à ce qu’elles n’apparaissent pas comme si les disciplines étaient côte à côte mais bien comme  interdisciplinaires. </a:t>
            </a:r>
          </a:p>
        </p:txBody>
      </p:sp>
    </p:spTree>
    <p:extLst>
      <p:ext uri="{BB962C8B-B14F-4D97-AF65-F5344CB8AC3E}">
        <p14:creationId xmlns:p14="http://schemas.microsoft.com/office/powerpoint/2010/main" val="22612119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Diapositive 1 - &amp;quot;Prises de vue sur aérostat captif&amp;quot;&quot;/&gt;&lt;property id=&quot;20307&quot; value=&quot;260&quot;/&gt;&lt;/object&gt;&lt;object type=&quot;3&quot; unique_id=&quot;16447&quot;&gt;&lt;property id=&quot;20148&quot; value=&quot;5&quot;/&gt;&lt;property id=&quot;20300&quot; value=&quot;Diapositive 2 - &amp;quot;L’origine&amp;quot;&quot;/&gt;&lt;property id=&quot;20307&quot; value=&quot;324&quot;/&gt;&lt;/object&gt;&lt;object type=&quot;3&quot; unique_id=&quot;16448&quot;&gt;&lt;property id=&quot;20148&quot; value=&quot;5&quot;/&gt;&lt;property id=&quot;20300&quot; value=&quot;Diapositive 3 - &amp;quot;L’origine&amp;quot;&quot;/&gt;&lt;property id=&quot;20307&quot; value=&quot;325&quot;/&gt;&lt;/object&gt;&lt;object type=&quot;3&quot; unique_id=&quot;16522&quot;&gt;&lt;property id=&quot;20148&quot; value=&quot;5&quot;/&gt;&lt;property id=&quot;20300&quot; value=&quot;Diapositive 4 - &amp;quot;Le besoin&amp;quot;&quot;/&gt;&lt;property id=&quot;20307&quot; value=&quot;326&quot;/&gt;&lt;/object&gt;&lt;object type=&quot;3&quot; unique_id=&quot;16644&quot;&gt;&lt;property id=&quot;20148&quot; value=&quot;5&quot;/&gt;&lt;property id=&quot;20300&quot; value=&quot;Diapositive 7 - &amp;quot;Stabilisation passive&amp;quot;&quot;/&gt;&lt;property id=&quot;20307&quot; value=&quot;327&quot;/&gt;&lt;/object&gt;&lt;object type=&quot;3&quot; unique_id=&quot;16720&quot;&gt;&lt;property id=&quot;20148&quot; value=&quot;5&quot;/&gt;&lt;property id=&quot;20300&quot; value=&quot;Diapositive 6 - &amp;quot;Projet pluridisplinaire&amp;quot;&quot;/&gt;&lt;property id=&quot;20307&quot; value=&quot;328&quot;/&gt;&lt;/object&gt;&lt;object type=&quot;3&quot; unique_id=&quot;16851&quot;&gt;&lt;property id=&quot;20148&quot; value=&quot;5&quot;/&gt;&lt;property id=&quot;20300&quot; value=&quot;Diapositive 5 - &amp;quot;Dispositifs de stabilisation&amp;quot;&quot;/&gt;&lt;property id=&quot;20307&quot; value=&quot;329&quot;/&gt;&lt;/object&gt;&lt;object type=&quot;3&quot; unique_id=&quot;16987&quot;&gt;&lt;property id=&quot;20148&quot; value=&quot;5&quot;/&gt;&lt;property id=&quot;20300&quot; value=&quot;Diapositive 9 - &amp;quot;Stabilisation passive&amp;quot;&quot;/&gt;&lt;property id=&quot;20307&quot; value=&quot;330&quot;/&gt;&lt;/object&gt;&lt;object type=&quot;3&quot; unique_id=&quot;17296&quot;&gt;&lt;property id=&quot;20148&quot; value=&quot;5&quot;/&gt;&lt;property id=&quot;20300&quot; value=&quot;Diapositive 10 - &amp;quot;Stabilisation passive&amp;quot;&quot;/&gt;&lt;property id=&quot;20307&quot; value=&quot;331&quot;/&gt;&lt;/object&gt;&lt;object type=&quot;3&quot; unique_id=&quot;17565&quot;&gt;&lt;property id=&quot;20148&quot; value=&quot;5&quot;/&gt;&lt;property id=&quot;20300&quot; value=&quot;Diapositive 11 - &amp;quot;Stabilisation passive&amp;quot;&quot;/&gt;&lt;property id=&quot;20307&quot; value=&quot;333&quot;/&gt;&lt;/object&gt;&lt;object type=&quot;3&quot; unique_id=&quot;18037&quot;&gt;&lt;property id=&quot;20148&quot; value=&quot;5&quot;/&gt;&lt;property id=&quot;20300&quot; value=&quot;Diapositive 20 - &amp;quot;Stabilisation active&amp;quot;&quot;/&gt;&lt;property id=&quot;20307&quot; value=&quot;337&quot;/&gt;&lt;/object&gt;&lt;object type=&quot;3&quot; unique_id=&quot;18039&quot;&gt;&lt;property id=&quot;20148&quot; value=&quot;5&quot;/&gt;&lt;property id=&quot;20300&quot; value=&quot;Diapositive 22 - &amp;quot;Stabilisation active&amp;quot;&quot;/&gt;&lt;property id=&quot;20307&quot; value=&quot;339&quot;/&gt;&lt;/object&gt;&lt;object type=&quot;3&quot; unique_id=&quot;18042&quot;&gt;&lt;property id=&quot;20148&quot; value=&quot;5&quot;/&gt;&lt;property id=&quot;20300&quot; value=&quot;Diapositive 28 - &amp;quot;Evaluation&amp;#x0D;&amp;#x0A;Revue de projet&amp;quot;&quot;/&gt;&lt;property id=&quot;20307&quot; value=&quot;342&quot;/&gt;&lt;/object&gt;&lt;object type=&quot;3&quot; unique_id=&quot;18355&quot;&gt;&lt;property id=&quot;20148&quot; value=&quot;5&quot;/&gt;&lt;property id=&quot;20300&quot; value=&quot;Diapositive 8 - &amp;quot;Stabilisation passive&amp;quot;&quot;/&gt;&lt;property id=&quot;20307&quot; value=&quot;347&quot;/&gt;&lt;/object&gt;&lt;object type=&quot;3&quot; unique_id=&quot;18636&quot;&gt;&lt;property id=&quot;20148&quot; value=&quot;5&quot;/&gt;&lt;property id=&quot;20300&quot; value=&quot;Diapositive 12 - &amp;quot;Stabilisation passive&amp;quot;&quot;/&gt;&lt;property id=&quot;20307&quot; value=&quot;348&quot;/&gt;&lt;/object&gt;&lt;object type=&quot;3&quot; unique_id=&quot;18638&quot;&gt;&lt;property id=&quot;20148&quot; value=&quot;5&quot;/&gt;&lt;property id=&quot;20300&quot; value=&quot;Diapositive 19 - &amp;quot;Stabilisation passive&amp;quot;&quot;/&gt;&lt;property id=&quot;20307&quot; value=&quot;350&quot;/&gt;&lt;/object&gt;&lt;object type=&quot;3&quot; unique_id=&quot;18901&quot;&gt;&lt;property id=&quot;20148&quot; value=&quot;5&quot;/&gt;&lt;property id=&quot;20300&quot; value=&quot;Diapositive 21 - &amp;quot;Stabilisation active&amp;quot;&quot;/&gt;&lt;property id=&quot;20307&quot; value=&quot;352&quot;/&gt;&lt;/object&gt;&lt;object type=&quot;3&quot; unique_id=&quot;18903&quot;&gt;&lt;property id=&quot;20148&quot; value=&quot;5&quot;/&gt;&lt;property id=&quot;20300&quot; value=&quot;Diapositive 27 - &amp;quot;Stabilisation active&amp;quot;&quot;/&gt;&lt;property id=&quot;20307&quot; value=&quot;355&quot;/&gt;&lt;/object&gt;&lt;object type=&quot;3&quot; unique_id=&quot;18905&quot;&gt;&lt;property id=&quot;20148&quot; value=&quot;5&quot;/&gt;&lt;property id=&quot;20300&quot; value=&quot;Diapositive 29 - &amp;quot;Bilan partiel&amp;quot;&quot;/&gt;&lt;property id=&quot;20307&quot; value=&quot;356&quot;/&gt;&lt;/object&gt;&lt;object type=&quot;3&quot; unique_id=&quot;18932&quot;&gt;&lt;property id=&quot;20148&quot; value=&quot;5&quot;/&gt;&lt;property id=&quot;20300&quot; value=&quot;Diapositive 13 - &amp;quot;Stabilisation passive&amp;quot;&quot;/&gt;&lt;property id=&quot;20307&quot; value=&quot;357&quot;/&gt;&lt;/object&gt;&lt;object type=&quot;3&quot; unique_id=&quot;19041&quot;&gt;&lt;property id=&quot;20148&quot; value=&quot;5&quot;/&gt;&lt;property id=&quot;20300&quot; value=&quot;Diapositive 18 - &amp;quot;Stabilisation passive&amp;quot;&quot;/&gt;&lt;property id=&quot;20307&quot; value=&quot;358&quot;/&gt;&lt;/object&gt;&lt;object type=&quot;3&quot; unique_id=&quot;20282&quot;&gt;&lt;property id=&quot;20148&quot; value=&quot;5&quot;/&gt;&lt;property id=&quot;20300&quot; value=&quot;Diapositive 14 - &amp;quot;Stabilisation passive&amp;quot;&quot;/&gt;&lt;property id=&quot;20307&quot; value=&quot;371&quot;/&gt;&lt;/object&gt;&lt;object type=&quot;3&quot; unique_id=&quot;20283&quot;&gt;&lt;property id=&quot;20148&quot; value=&quot;5&quot;/&gt;&lt;property id=&quot;20300&quot; value=&quot;Diapositive 15 - &amp;quot;Stabilisation passive&amp;quot;&quot;/&gt;&lt;property id=&quot;20307&quot; value=&quot;372&quot;/&gt;&lt;/object&gt;&lt;object type=&quot;3&quot; unique_id=&quot;20284&quot;&gt;&lt;property id=&quot;20148&quot; value=&quot;5&quot;/&gt;&lt;property id=&quot;20300&quot; value=&quot;Diapositive 16 - &amp;quot;Stabilisation passive&amp;quot;&quot;/&gt;&lt;property id=&quot;20307&quot; value=&quot;373&quot;/&gt;&lt;/object&gt;&lt;object type=&quot;3&quot; unique_id=&quot;20285&quot;&gt;&lt;property id=&quot;20148&quot; value=&quot;5&quot;/&gt;&lt;property id=&quot;20300&quot; value=&quot;Diapositive 17 - &amp;quot;Stabilisation passive&amp;quot;&quot;/&gt;&lt;property id=&quot;20307&quot; value=&quot;374&quot;/&gt;&lt;/object&gt;&lt;object type=&quot;3&quot; unique_id=&quot;20286&quot;&gt;&lt;property id=&quot;20148&quot; value=&quot;5&quot;/&gt;&lt;property id=&quot;20300&quot; value=&quot;Diapositive 23 - &amp;quot;Stabilisation active&amp;quot;&quot;/&gt;&lt;property id=&quot;20307&quot; value=&quot;375&quot;/&gt;&lt;/object&gt;&lt;object type=&quot;3&quot; unique_id=&quot;20287&quot;&gt;&lt;property id=&quot;20148&quot; value=&quot;5&quot;/&gt;&lt;property id=&quot;20300&quot; value=&quot;Diapositive 24 - &amp;quot;Stabilisation active&amp;quot;&quot;/&gt;&lt;property id=&quot;20307&quot; value=&quot;376&quot;/&gt;&lt;/object&gt;&lt;object type=&quot;3&quot; unique_id=&quot;20288&quot;&gt;&lt;property id=&quot;20148&quot; value=&quot;5&quot;/&gt;&lt;property id=&quot;20300&quot; value=&quot;Diapositive 25 - &amp;quot;Stabilisation active&amp;quot;&quot;/&gt;&lt;property id=&quot;20307&quot; value=&quot;377&quot;/&gt;&lt;/object&gt;&lt;object type=&quot;3&quot; unique_id=&quot;20289&quot;&gt;&lt;property id=&quot;20148&quot; value=&quot;5&quot;/&gt;&lt;property id=&quot;20300&quot; value=&quot;Diapositive 26 - &amp;quot;Stabilisation active&amp;quot;&quot;/&gt;&lt;property id=&quot;20307&quot; value=&quot;378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spect">
    <a:dk1>
      <a:sysClr val="windowText" lastClr="000000"/>
    </a:dk1>
    <a:lt1>
      <a:sysClr val="window" lastClr="FFFFFF"/>
    </a:lt1>
    <a:dk2>
      <a:srgbClr val="323232"/>
    </a:dk2>
    <a:lt2>
      <a:srgbClr val="E3DED1"/>
    </a:lt2>
    <a:accent1>
      <a:srgbClr val="F07F09"/>
    </a:accent1>
    <a:accent2>
      <a:srgbClr val="9F2936"/>
    </a:accent2>
    <a:accent3>
      <a:srgbClr val="1B587C"/>
    </a:accent3>
    <a:accent4>
      <a:srgbClr val="4E8542"/>
    </a:accent4>
    <a:accent5>
      <a:srgbClr val="604878"/>
    </a:accent5>
    <a:accent6>
      <a:srgbClr val="C19859"/>
    </a:accent6>
    <a:hlink>
      <a:srgbClr val="6B9F25"/>
    </a:hlink>
    <a:folHlink>
      <a:srgbClr val="B26B0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6765</TotalTime>
  <Words>1346</Words>
  <Application>Microsoft Office PowerPoint</Application>
  <PresentationFormat>Affichage à l'écran (4:3)</PresentationFormat>
  <Paragraphs>286</Paragraphs>
  <Slides>29</Slides>
  <Notes>0</Notes>
  <HiddenSlides>0</HiddenSlides>
  <MMClips>5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Aspect</vt:lpstr>
      <vt:lpstr>Prises de vue sur aérostat captif</vt:lpstr>
      <vt:lpstr>L’origine</vt:lpstr>
      <vt:lpstr>L’origine</vt:lpstr>
      <vt:lpstr>Le besoin</vt:lpstr>
      <vt:lpstr>Dispositifs de stabilisation</vt:lpstr>
      <vt:lpstr>Projet pluridisplinaire</vt:lpstr>
      <vt:lpstr>Stabilisation passive</vt:lpstr>
      <vt:lpstr>Stabilisation passive</vt:lpstr>
      <vt:lpstr>Stabilisation passive</vt:lpstr>
      <vt:lpstr>Stabilisation passive</vt:lpstr>
      <vt:lpstr>Stabilisation passive</vt:lpstr>
      <vt:lpstr>Stabilisation passive</vt:lpstr>
      <vt:lpstr>Stabilisation passive</vt:lpstr>
      <vt:lpstr>Stabilisation passive</vt:lpstr>
      <vt:lpstr>Stabilisation passive</vt:lpstr>
      <vt:lpstr>Stabilisation passive</vt:lpstr>
      <vt:lpstr>Stabilisation passive</vt:lpstr>
      <vt:lpstr>Stabilisation passive</vt:lpstr>
      <vt:lpstr>Stabilisation passive</vt:lpstr>
      <vt:lpstr>Stabilisation active</vt:lpstr>
      <vt:lpstr>Stabilisation active</vt:lpstr>
      <vt:lpstr>Stabilisation active</vt:lpstr>
      <vt:lpstr>Stabilisation active</vt:lpstr>
      <vt:lpstr>Stabilisation active</vt:lpstr>
      <vt:lpstr>Stabilisation active</vt:lpstr>
      <vt:lpstr>Stabilisation active</vt:lpstr>
      <vt:lpstr>Stabilisation active</vt:lpstr>
      <vt:lpstr>Evaluation Revue de projet</vt:lpstr>
      <vt:lpstr>Bilan partiel</vt:lpstr>
    </vt:vector>
  </TitlesOfParts>
  <Company>Lycee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projets S SI seminaire mars 2013</dc:title>
  <dc:creator>LB</dc:creator>
  <cp:lastModifiedBy>Launay</cp:lastModifiedBy>
  <cp:revision>614</cp:revision>
  <cp:lastPrinted>1601-01-01T00:00:00Z</cp:lastPrinted>
  <dcterms:created xsi:type="dcterms:W3CDTF">2004-03-10T11:32:32Z</dcterms:created>
  <dcterms:modified xsi:type="dcterms:W3CDTF">2013-03-27T13:23:13Z</dcterms:modified>
</cp:coreProperties>
</file>